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53600" cy="7315200"/>
  <p:notesSz cx="6858000" cy="9144000"/>
  <p:embeddedFontLst>
    <p:embeddedFont>
      <p:font typeface="Abril Fatface" panose="02000503000000020003" pitchFamily="2" charset="0"/>
      <p:regular r:id="rId27"/>
    </p:embeddedFont>
    <p:embeddedFont>
      <p:font typeface="Black Mango" panose="020B0604020202020204" charset="0"/>
      <p:regular r:id="rId28"/>
    </p:embeddedFont>
    <p:embeddedFont>
      <p:font typeface="Black Mango Bold" panose="020B0604020202020204" charset="0"/>
      <p:regular r:id="rId29"/>
    </p:embeddedFont>
    <p:embeddedFont>
      <p:font typeface="Calibri" panose="020F0502020204030204" pitchFamily="34" charset="0"/>
      <p:regular r:id="rId30"/>
      <p:bold r:id="rId31"/>
      <p:italic r:id="rId32"/>
      <p:boldItalic r:id="rId33"/>
    </p:embeddedFont>
    <p:embeddedFont>
      <p:font typeface="Montserrat Classic" panose="020B0604020202020204" charset="0"/>
      <p:regular r:id="rId34"/>
    </p:embeddedFont>
    <p:embeddedFont>
      <p:font typeface="Montserrat Classic Bold" panose="020B0604020202020204" charset="0"/>
      <p:regular r:id="rId35"/>
    </p:embeddedFont>
    <p:embeddedFont>
      <p:font typeface="Montserrat Light" panose="00000400000000000000" pitchFamily="2" charset="0"/>
      <p:regular r:id="rId36"/>
      <p: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981"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16.08.2023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milyway is known as the dark emu or the sometimes referred to as bird lore, this is a consistent external celestial clock that First Nations move by, effectively taking their cultural ceremonial and nature clues from the stars. These patterns moves winds, rains, living environments and when a child is raised knowing they are connected to these systems, then understanding how pollution affects weather is not such a large leap, because you are informed that stars and planets are connected to the movement on earth. In the non indigenous environment only scientist or physicists are concerned with how all of these life systems interact, with us as humans beings, seeking to understanding energy, patterns and life systems intimately. This thinking is the core of Aboriginal belief, 'the dreaming' is a system of explaining these sciences systems and localising them so you as an individual person, understand your place within these systems of life, this is expressed through totemic systems, and animals systems to strengthen the connection with all living things. </a:t>
            </a:r>
          </a:p>
          <a:p>
            <a:endParaRPr lang="en-US"/>
          </a:p>
          <a:p>
            <a:r>
              <a:rPr lang="en-US"/>
              <a:t>References</a:t>
            </a:r>
          </a:p>
          <a:p>
            <a:r>
              <a:rPr lang="en-US"/>
              <a:t>https://academic.oup.com/astrogeo/article/47/5/5.27/231805?login=false</a:t>
            </a:r>
          </a:p>
          <a:p>
            <a:endParaRPr lang="en-US"/>
          </a:p>
          <a:p>
            <a:r>
              <a:rPr lang="en-US"/>
              <a:t>https://www.jstor.org/stable/27000043</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of the cross continental stories East to West Australia is that of the seven sisters 'pleiades' which we call Jiran - this star constellation best seen by the naked eye in our winter months is a story that is similar to the Pleiades Greek story in that it involves sisters who were pursued by men, and escape to the stars. What is interesting is the parallel to Greek Mythos and others cultures. </a:t>
            </a:r>
          </a:p>
          <a:p>
            <a:endParaRPr lang="en-US"/>
          </a:p>
          <a:p>
            <a:r>
              <a:rPr lang="en-US"/>
              <a:t>You will see in the Aboriginal art top right the story of seven sisters reflected in art, and image of star constellation are also on cave art and stone art just outside Sydney.</a:t>
            </a:r>
          </a:p>
          <a:p>
            <a:r>
              <a:rPr lang="en-US"/>
              <a:t>On our Minyungbal country we celebrate this season and as it falls just to beginning of our initiation period and we share Jiran with women on special women only events we host on country. </a:t>
            </a:r>
          </a:p>
          <a:p>
            <a:endParaRPr lang="en-US"/>
          </a:p>
          <a:p>
            <a:r>
              <a:rPr lang="en-US"/>
              <a:t>References </a:t>
            </a:r>
          </a:p>
          <a:p>
            <a:r>
              <a:rPr lang="en-US"/>
              <a:t>https://search.informit.org/doi/abs/10.3316/ielapa.626228289052306</a:t>
            </a:r>
          </a:p>
          <a:p>
            <a:endParaRPr lang="en-US"/>
          </a:p>
          <a:p>
            <a:r>
              <a:rPr lang="en-US"/>
              <a:t>https://www.tandfonline.com/doi/abs/10.1080/08145857.2020.1945250</a:t>
            </a:r>
          </a:p>
          <a:p>
            <a:endParaRPr lang="en-US"/>
          </a:p>
          <a:p>
            <a:r>
              <a:rPr lang="en-US"/>
              <a:t>http://www.aboriginalastronomy.com.au/wp-content/uploads/2020/02/Chapter-214-Australian-Aboriginal-Astronomy-and-Cosmology.pdf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Maliwawa Rock Art Paintings https://www.theguardian.com/artanddesign/2020/oct/01/arnhem-lands-maliwawa-rock-art-a-remarkable-glimpse-into-indigenous-life-10000-years-ago</a:t>
            </a:r>
          </a:p>
          <a:p>
            <a:endParaRPr lang="en-US"/>
          </a:p>
          <a:p>
            <a:r>
              <a:rPr lang="en-US"/>
              <a:t>Climate Change Recorded In Aborginal Art</a:t>
            </a:r>
          </a:p>
          <a:p>
            <a:r>
              <a:rPr lang="en-US"/>
              <a:t>https://www.archaeology.org/issues/426-2105/letter-from/9623-australia-maliwawa-rock-art</a:t>
            </a:r>
          </a:p>
          <a:p>
            <a:endParaRPr lang="en-US"/>
          </a:p>
          <a:p>
            <a:r>
              <a:rPr lang="en-US"/>
              <a:t>X-Ray Aboriginal Art ( image three on right) is a style of art used as and education tool, to explain and represent the innards of animals as type of medical process, to inform, how to cut meat, and identify organs, and particularities of an animal. This led to Aboriginal clans having a very detailed 'medical level' anatomical specificity in language. The x-ray art aided this form o communication.  Aboriginal peoples also has a system of post mortem inquiry, a coronial court which involved watching a body decay to determine cause of death. This practice and intimate understanding of body function, animal anatomy  was a key part of what is known as 'lore' systems of inquiry, justice and science. (for more information Aboriginal Australian - Richard Broome 1994 Allen Urwin)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watercolour is an image of men in 1820 climbing a tree using a technique that is observed on the Bunya Bunya Tree in Bunya National Park QLD. </a:t>
            </a:r>
          </a:p>
          <a:p>
            <a:endParaRPr lang="en-US"/>
          </a:p>
          <a:p>
            <a:r>
              <a:rPr lang="en-US"/>
              <a:t>References about Bunya festivals, pathways and Trades lines below- this is magnificent tree, and food source which need further attention by creative chefs.</a:t>
            </a:r>
          </a:p>
          <a:p>
            <a:endParaRPr lang="en-US"/>
          </a:p>
          <a:p>
            <a:r>
              <a:rPr lang="en-US"/>
              <a:t>https://www.tandfonline.com/doi/abs/10.1080/03122417.2013.11681966</a:t>
            </a:r>
          </a:p>
          <a:p>
            <a:endParaRPr lang="en-US"/>
          </a:p>
          <a:p>
            <a:r>
              <a:rPr lang="en-US"/>
              <a:t>https://www.foresthistory.org.au/wp-content/uploads/2022/01/anzfh2entire.pdf#page=23</a:t>
            </a:r>
          </a:p>
          <a:p>
            <a:endParaRPr lang="en-US"/>
          </a:p>
          <a:p>
            <a:r>
              <a:rPr lang="en-US"/>
              <a:t>https://www.cambridge.org/core/journals/queensland-review/article/abs/chronology-of-the-bunya-pine/99B28419E719E3DD8E4A78087683FA84</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525876" y="298915"/>
            <a:ext cx="4180093" cy="5754652"/>
          </a:xfrm>
          <a:custGeom>
            <a:avLst/>
            <a:gdLst/>
            <a:ahLst/>
            <a:cxnLst/>
            <a:rect l="l" t="t" r="r" b="b"/>
            <a:pathLst>
              <a:path w="4180093" h="5754652">
                <a:moveTo>
                  <a:pt x="0" y="0"/>
                </a:moveTo>
                <a:lnTo>
                  <a:pt x="4180093" y="0"/>
                </a:lnTo>
                <a:lnTo>
                  <a:pt x="4180093" y="5754653"/>
                </a:lnTo>
                <a:lnTo>
                  <a:pt x="0" y="5754653"/>
                </a:lnTo>
                <a:lnTo>
                  <a:pt x="0" y="0"/>
                </a:lnTo>
                <a:close/>
              </a:path>
            </a:pathLst>
          </a:custGeom>
          <a:blipFill>
            <a:blip r:embed="rId2"/>
            <a:stretch>
              <a:fillRect l="-15114" r="-3645" b="-5134"/>
            </a:stretch>
          </a:blipFill>
        </p:spPr>
        <p:txBody>
          <a:bodyPr/>
          <a:lstStyle/>
          <a:p>
            <a:endParaRPr lang="en-AU"/>
          </a:p>
        </p:txBody>
      </p:sp>
      <p:sp>
        <p:nvSpPr>
          <p:cNvPr id="3" name="Freeform 3"/>
          <p:cNvSpPr/>
          <p:nvPr/>
        </p:nvSpPr>
        <p:spPr>
          <a:xfrm>
            <a:off x="7400374" y="5403591"/>
            <a:ext cx="2213515" cy="1800787"/>
          </a:xfrm>
          <a:custGeom>
            <a:avLst/>
            <a:gdLst/>
            <a:ahLst/>
            <a:cxnLst/>
            <a:rect l="l" t="t" r="r" b="b"/>
            <a:pathLst>
              <a:path w="2213515" h="1800787">
                <a:moveTo>
                  <a:pt x="0" y="0"/>
                </a:moveTo>
                <a:lnTo>
                  <a:pt x="2213515" y="0"/>
                </a:lnTo>
                <a:lnTo>
                  <a:pt x="2213515" y="1800786"/>
                </a:lnTo>
                <a:lnTo>
                  <a:pt x="0" y="180078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106180" y="6464286"/>
            <a:ext cx="6988941" cy="740091"/>
          </a:xfrm>
          <a:prstGeom prst="rect">
            <a:avLst/>
          </a:prstGeom>
        </p:spPr>
        <p:txBody>
          <a:bodyPr lIns="0" tIns="0" rIns="0" bIns="0" rtlCol="0" anchor="t">
            <a:spAutoFit/>
          </a:bodyPr>
          <a:lstStyle/>
          <a:p>
            <a:pPr algn="just">
              <a:lnSpc>
                <a:spcPts val="2946"/>
              </a:lnSpc>
            </a:pPr>
            <a:r>
              <a:rPr lang="en-US" sz="2499" spc="37">
                <a:solidFill>
                  <a:srgbClr val="FFFFFF"/>
                </a:solidFill>
                <a:latin typeface="Black Mango"/>
              </a:rPr>
              <a:t>                                           </a:t>
            </a:r>
          </a:p>
          <a:p>
            <a:pPr algn="just">
              <a:lnSpc>
                <a:spcPts val="2946"/>
              </a:lnSpc>
            </a:pPr>
            <a:r>
              <a:rPr lang="en-US" sz="2499" spc="37">
                <a:solidFill>
                  <a:srgbClr val="FFFFFF"/>
                </a:solidFill>
                <a:latin typeface="Black Mango"/>
              </a:rPr>
              <a:t>BENNELONG POINT - OPERA HOUSE 2023</a:t>
            </a:r>
          </a:p>
        </p:txBody>
      </p:sp>
      <p:sp>
        <p:nvSpPr>
          <p:cNvPr id="5" name="TextBox 5"/>
          <p:cNvSpPr txBox="1"/>
          <p:nvPr/>
        </p:nvSpPr>
        <p:spPr>
          <a:xfrm>
            <a:off x="106180" y="6416675"/>
            <a:ext cx="4938415" cy="305434"/>
          </a:xfrm>
          <a:prstGeom prst="rect">
            <a:avLst/>
          </a:prstGeom>
        </p:spPr>
        <p:txBody>
          <a:bodyPr lIns="0" tIns="0" rIns="0" bIns="0" rtlCol="0" anchor="t">
            <a:spAutoFit/>
          </a:bodyPr>
          <a:lstStyle/>
          <a:p>
            <a:pPr algn="ctr">
              <a:lnSpc>
                <a:spcPts val="2590"/>
              </a:lnSpc>
            </a:pPr>
            <a:r>
              <a:rPr lang="en-US" sz="1850">
                <a:solidFill>
                  <a:srgbClr val="FFFFFF"/>
                </a:solidFill>
                <a:latin typeface="Black Mango Bold"/>
              </a:rPr>
              <a:t>Christine Manfield and Arabella Douglas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02601" y="1218680"/>
            <a:ext cx="2457390" cy="2910922"/>
          </a:xfrm>
          <a:custGeom>
            <a:avLst/>
            <a:gdLst/>
            <a:ahLst/>
            <a:cxnLst/>
            <a:rect l="l" t="t" r="r" b="b"/>
            <a:pathLst>
              <a:path w="2457390" h="2910922">
                <a:moveTo>
                  <a:pt x="0" y="0"/>
                </a:moveTo>
                <a:lnTo>
                  <a:pt x="2457390" y="0"/>
                </a:lnTo>
                <a:lnTo>
                  <a:pt x="2457390" y="2910922"/>
                </a:lnTo>
                <a:lnTo>
                  <a:pt x="0" y="2910922"/>
                </a:lnTo>
                <a:lnTo>
                  <a:pt x="0" y="0"/>
                </a:lnTo>
                <a:close/>
              </a:path>
            </a:pathLst>
          </a:custGeom>
          <a:blipFill>
            <a:blip r:embed="rId3"/>
            <a:stretch>
              <a:fillRect l="-42470" r="-33925"/>
            </a:stretch>
          </a:blipFill>
        </p:spPr>
        <p:txBody>
          <a:bodyPr/>
          <a:lstStyle/>
          <a:p>
            <a:endParaRPr lang="en-AU"/>
          </a:p>
        </p:txBody>
      </p:sp>
      <p:sp>
        <p:nvSpPr>
          <p:cNvPr id="3" name="Freeform 3"/>
          <p:cNvSpPr/>
          <p:nvPr/>
        </p:nvSpPr>
        <p:spPr>
          <a:xfrm>
            <a:off x="3283988" y="1218680"/>
            <a:ext cx="2668936" cy="3310922"/>
          </a:xfrm>
          <a:custGeom>
            <a:avLst/>
            <a:gdLst/>
            <a:ahLst/>
            <a:cxnLst/>
            <a:rect l="l" t="t" r="r" b="b"/>
            <a:pathLst>
              <a:path w="2668936" h="3310922">
                <a:moveTo>
                  <a:pt x="0" y="0"/>
                </a:moveTo>
                <a:lnTo>
                  <a:pt x="2668936" y="0"/>
                </a:lnTo>
                <a:lnTo>
                  <a:pt x="2668936" y="3310922"/>
                </a:lnTo>
                <a:lnTo>
                  <a:pt x="0" y="3310922"/>
                </a:lnTo>
                <a:lnTo>
                  <a:pt x="0" y="0"/>
                </a:lnTo>
                <a:close/>
              </a:path>
            </a:pathLst>
          </a:custGeom>
          <a:blipFill>
            <a:blip r:embed="rId4"/>
            <a:stretch>
              <a:fillRect l="-1513" t="-2738" b="-1296"/>
            </a:stretch>
          </a:blipFill>
        </p:spPr>
        <p:txBody>
          <a:bodyPr/>
          <a:lstStyle/>
          <a:p>
            <a:endParaRPr lang="en-AU"/>
          </a:p>
        </p:txBody>
      </p:sp>
      <p:sp>
        <p:nvSpPr>
          <p:cNvPr id="4" name="Freeform 4"/>
          <p:cNvSpPr/>
          <p:nvPr/>
        </p:nvSpPr>
        <p:spPr>
          <a:xfrm>
            <a:off x="6271715" y="1180117"/>
            <a:ext cx="3162606" cy="2477483"/>
          </a:xfrm>
          <a:custGeom>
            <a:avLst/>
            <a:gdLst/>
            <a:ahLst/>
            <a:cxnLst/>
            <a:rect l="l" t="t" r="r" b="b"/>
            <a:pathLst>
              <a:path w="3162606" h="2477483">
                <a:moveTo>
                  <a:pt x="0" y="0"/>
                </a:moveTo>
                <a:lnTo>
                  <a:pt x="3162605" y="0"/>
                </a:lnTo>
                <a:lnTo>
                  <a:pt x="3162605" y="2477483"/>
                </a:lnTo>
                <a:lnTo>
                  <a:pt x="0" y="2477483"/>
                </a:lnTo>
                <a:lnTo>
                  <a:pt x="0" y="0"/>
                </a:lnTo>
                <a:close/>
              </a:path>
            </a:pathLst>
          </a:custGeom>
          <a:blipFill>
            <a:blip r:embed="rId5"/>
            <a:stretch>
              <a:fillRect l="-14560" r="-9986"/>
            </a:stretch>
          </a:blipFill>
        </p:spPr>
        <p:txBody>
          <a:bodyPr/>
          <a:lstStyle/>
          <a:p>
            <a:endParaRPr lang="en-AU"/>
          </a:p>
        </p:txBody>
      </p:sp>
      <p:sp>
        <p:nvSpPr>
          <p:cNvPr id="5" name="Freeform 5"/>
          <p:cNvSpPr/>
          <p:nvPr/>
        </p:nvSpPr>
        <p:spPr>
          <a:xfrm>
            <a:off x="573160" y="5898315"/>
            <a:ext cx="8616805" cy="1370729"/>
          </a:xfrm>
          <a:custGeom>
            <a:avLst/>
            <a:gdLst/>
            <a:ahLst/>
            <a:cxnLst/>
            <a:rect l="l" t="t" r="r" b="b"/>
            <a:pathLst>
              <a:path w="8616805" h="1370729">
                <a:moveTo>
                  <a:pt x="0" y="0"/>
                </a:moveTo>
                <a:lnTo>
                  <a:pt x="8616805" y="0"/>
                </a:lnTo>
                <a:lnTo>
                  <a:pt x="8616805" y="1370730"/>
                </a:lnTo>
                <a:lnTo>
                  <a:pt x="0" y="1370730"/>
                </a:lnTo>
                <a:lnTo>
                  <a:pt x="0" y="0"/>
                </a:lnTo>
                <a:close/>
              </a:path>
            </a:pathLst>
          </a:custGeom>
          <a:blipFill>
            <a:blip r:embed="rId6"/>
            <a:stretch>
              <a:fillRect t="-479484" b="-49144"/>
            </a:stretch>
          </a:blipFill>
        </p:spPr>
        <p:txBody>
          <a:bodyPr/>
          <a:lstStyle/>
          <a:p>
            <a:endParaRPr lang="en-AU"/>
          </a:p>
        </p:txBody>
      </p:sp>
      <p:sp>
        <p:nvSpPr>
          <p:cNvPr id="6" name="TextBox 6"/>
          <p:cNvSpPr txBox="1"/>
          <p:nvPr/>
        </p:nvSpPr>
        <p:spPr>
          <a:xfrm>
            <a:off x="568398" y="311785"/>
            <a:ext cx="8453682" cy="419735"/>
          </a:xfrm>
          <a:prstGeom prst="rect">
            <a:avLst/>
          </a:prstGeom>
        </p:spPr>
        <p:txBody>
          <a:bodyPr lIns="0" tIns="0" rIns="0" bIns="0" rtlCol="0" anchor="t">
            <a:spAutoFit/>
          </a:bodyPr>
          <a:lstStyle/>
          <a:p>
            <a:pPr algn="ctr">
              <a:lnSpc>
                <a:spcPts val="3330"/>
              </a:lnSpc>
            </a:pPr>
            <a:r>
              <a:rPr lang="en-US" sz="2466" spc="394">
                <a:solidFill>
                  <a:srgbClr val="FFFFFF"/>
                </a:solidFill>
                <a:latin typeface="Montserrat Classic"/>
              </a:rPr>
              <a:t>EVOLUTION ART TO PLATE </a:t>
            </a:r>
          </a:p>
        </p:txBody>
      </p:sp>
      <p:grpSp>
        <p:nvGrpSpPr>
          <p:cNvPr id="7" name="Group 7"/>
          <p:cNvGrpSpPr/>
          <p:nvPr/>
        </p:nvGrpSpPr>
        <p:grpSpPr>
          <a:xfrm>
            <a:off x="271157" y="4301753"/>
            <a:ext cx="2588834" cy="1202897"/>
            <a:chOff x="0" y="0"/>
            <a:chExt cx="3451779" cy="1603862"/>
          </a:xfrm>
        </p:grpSpPr>
        <p:sp>
          <p:nvSpPr>
            <p:cNvPr id="8" name="TextBox 8"/>
            <p:cNvSpPr txBox="1"/>
            <p:nvPr/>
          </p:nvSpPr>
          <p:spPr>
            <a:xfrm>
              <a:off x="0" y="-38100"/>
              <a:ext cx="3451779" cy="363220"/>
            </a:xfrm>
            <a:prstGeom prst="rect">
              <a:avLst/>
            </a:prstGeom>
          </p:spPr>
          <p:txBody>
            <a:bodyPr lIns="0" tIns="0" rIns="0" bIns="0" rtlCol="0" anchor="t">
              <a:spAutoFit/>
            </a:bodyPr>
            <a:lstStyle/>
            <a:p>
              <a:pPr algn="ctr">
                <a:lnSpc>
                  <a:spcPts val="2320"/>
                </a:lnSpc>
              </a:pPr>
              <a:r>
                <a:rPr lang="en-US" sz="1600" spc="64">
                  <a:solidFill>
                    <a:srgbClr val="FFFFFF">
                      <a:alpha val="49804"/>
                    </a:srgbClr>
                  </a:solidFill>
                  <a:latin typeface="Montserrat Light"/>
                </a:rPr>
                <a:t>ROCK ART</a:t>
              </a:r>
            </a:p>
          </p:txBody>
        </p:sp>
        <p:sp>
          <p:nvSpPr>
            <p:cNvPr id="9" name="TextBox 9"/>
            <p:cNvSpPr txBox="1"/>
            <p:nvPr/>
          </p:nvSpPr>
          <p:spPr>
            <a:xfrm>
              <a:off x="0" y="489649"/>
              <a:ext cx="3451779" cy="1114214"/>
            </a:xfrm>
            <a:prstGeom prst="rect">
              <a:avLst/>
            </a:prstGeom>
          </p:spPr>
          <p:txBody>
            <a:bodyPr lIns="0" tIns="0" rIns="0" bIns="0" rtlCol="0" anchor="t">
              <a:spAutoFit/>
            </a:bodyPr>
            <a:lstStyle/>
            <a:p>
              <a:pPr algn="ctr">
                <a:lnSpc>
                  <a:spcPts val="2290"/>
                </a:lnSpc>
              </a:pPr>
              <a:r>
                <a:rPr lang="en-US" sz="1579" spc="63">
                  <a:solidFill>
                    <a:srgbClr val="FFFFFF"/>
                  </a:solidFill>
                  <a:latin typeface="Montserrat Light"/>
                </a:rPr>
                <a:t>Maliwawa Art West Arnhem land -oldest rock art in the world </a:t>
              </a:r>
            </a:p>
          </p:txBody>
        </p:sp>
      </p:grpSp>
      <p:grpSp>
        <p:nvGrpSpPr>
          <p:cNvPr id="10" name="Group 10"/>
          <p:cNvGrpSpPr/>
          <p:nvPr/>
        </p:nvGrpSpPr>
        <p:grpSpPr>
          <a:xfrm>
            <a:off x="3649442" y="4704734"/>
            <a:ext cx="2291594" cy="917147"/>
            <a:chOff x="0" y="0"/>
            <a:chExt cx="3055458" cy="1222862"/>
          </a:xfrm>
        </p:grpSpPr>
        <p:sp>
          <p:nvSpPr>
            <p:cNvPr id="11" name="TextBox 11"/>
            <p:cNvSpPr txBox="1"/>
            <p:nvPr/>
          </p:nvSpPr>
          <p:spPr>
            <a:xfrm>
              <a:off x="0" y="-38100"/>
              <a:ext cx="3055458" cy="363220"/>
            </a:xfrm>
            <a:prstGeom prst="rect">
              <a:avLst/>
            </a:prstGeom>
          </p:spPr>
          <p:txBody>
            <a:bodyPr lIns="0" tIns="0" rIns="0" bIns="0" rtlCol="0" anchor="t">
              <a:spAutoFit/>
            </a:bodyPr>
            <a:lstStyle/>
            <a:p>
              <a:pPr algn="ctr">
                <a:lnSpc>
                  <a:spcPts val="2320"/>
                </a:lnSpc>
              </a:pPr>
              <a:r>
                <a:rPr lang="en-US" sz="1600" spc="64">
                  <a:solidFill>
                    <a:srgbClr val="FFFFFF">
                      <a:alpha val="49804"/>
                    </a:srgbClr>
                  </a:solidFill>
                  <a:latin typeface="Montserrat Light"/>
                </a:rPr>
                <a:t>MEGAFAUNA</a:t>
              </a:r>
            </a:p>
          </p:txBody>
        </p:sp>
        <p:sp>
          <p:nvSpPr>
            <p:cNvPr id="12" name="TextBox 12"/>
            <p:cNvSpPr txBox="1"/>
            <p:nvPr/>
          </p:nvSpPr>
          <p:spPr>
            <a:xfrm>
              <a:off x="0" y="489649"/>
              <a:ext cx="3055458" cy="733214"/>
            </a:xfrm>
            <a:prstGeom prst="rect">
              <a:avLst/>
            </a:prstGeom>
          </p:spPr>
          <p:txBody>
            <a:bodyPr lIns="0" tIns="0" rIns="0" bIns="0" rtlCol="0" anchor="t">
              <a:spAutoFit/>
            </a:bodyPr>
            <a:lstStyle/>
            <a:p>
              <a:pPr algn="ctr">
                <a:lnSpc>
                  <a:spcPts val="2290"/>
                </a:lnSpc>
              </a:pPr>
              <a:r>
                <a:rPr lang="en-US" sz="1579" spc="63">
                  <a:solidFill>
                    <a:srgbClr val="FFFFFF"/>
                  </a:solidFill>
                  <a:latin typeface="Montserrat Light"/>
                </a:rPr>
                <a:t>Megafaun existed 40,000 years ago.</a:t>
              </a:r>
            </a:p>
          </p:txBody>
        </p:sp>
      </p:grpSp>
      <p:grpSp>
        <p:nvGrpSpPr>
          <p:cNvPr id="13" name="Group 13"/>
          <p:cNvGrpSpPr/>
          <p:nvPr/>
        </p:nvGrpSpPr>
        <p:grpSpPr>
          <a:xfrm>
            <a:off x="6707221" y="3986054"/>
            <a:ext cx="2291594" cy="917147"/>
            <a:chOff x="0" y="0"/>
            <a:chExt cx="3055458" cy="1222862"/>
          </a:xfrm>
        </p:grpSpPr>
        <p:sp>
          <p:nvSpPr>
            <p:cNvPr id="14" name="TextBox 14"/>
            <p:cNvSpPr txBox="1"/>
            <p:nvPr/>
          </p:nvSpPr>
          <p:spPr>
            <a:xfrm>
              <a:off x="0" y="-38100"/>
              <a:ext cx="3055458" cy="363220"/>
            </a:xfrm>
            <a:prstGeom prst="rect">
              <a:avLst/>
            </a:prstGeom>
          </p:spPr>
          <p:txBody>
            <a:bodyPr lIns="0" tIns="0" rIns="0" bIns="0" rtlCol="0" anchor="t">
              <a:spAutoFit/>
            </a:bodyPr>
            <a:lstStyle/>
            <a:p>
              <a:pPr algn="ctr">
                <a:lnSpc>
                  <a:spcPts val="2320"/>
                </a:lnSpc>
              </a:pPr>
              <a:r>
                <a:rPr lang="en-US" sz="1600" spc="64">
                  <a:solidFill>
                    <a:srgbClr val="FFFFFF">
                      <a:alpha val="49804"/>
                    </a:srgbClr>
                  </a:solidFill>
                  <a:latin typeface="Montserrat Light"/>
                </a:rPr>
                <a:t>ART</a:t>
              </a:r>
            </a:p>
          </p:txBody>
        </p:sp>
        <p:sp>
          <p:nvSpPr>
            <p:cNvPr id="15" name="TextBox 15"/>
            <p:cNvSpPr txBox="1"/>
            <p:nvPr/>
          </p:nvSpPr>
          <p:spPr>
            <a:xfrm>
              <a:off x="0" y="489649"/>
              <a:ext cx="3055458" cy="733214"/>
            </a:xfrm>
            <a:prstGeom prst="rect">
              <a:avLst/>
            </a:prstGeom>
          </p:spPr>
          <p:txBody>
            <a:bodyPr lIns="0" tIns="0" rIns="0" bIns="0" rtlCol="0" anchor="t">
              <a:spAutoFit/>
            </a:bodyPr>
            <a:lstStyle/>
            <a:p>
              <a:pPr algn="ctr">
                <a:lnSpc>
                  <a:spcPts val="2290"/>
                </a:lnSpc>
              </a:pPr>
              <a:r>
                <a:rPr lang="en-US" sz="1579" spc="63">
                  <a:solidFill>
                    <a:srgbClr val="FFFFFF"/>
                  </a:solidFill>
                  <a:latin typeface="Montserrat Light"/>
                </a:rPr>
                <a:t>Art as a science teaching tool.</a:t>
              </a:r>
            </a:p>
          </p:txBody>
        </p:sp>
      </p:grpSp>
      <p:sp>
        <p:nvSpPr>
          <p:cNvPr id="16" name="TextBox 16"/>
          <p:cNvSpPr txBox="1"/>
          <p:nvPr/>
        </p:nvSpPr>
        <p:spPr>
          <a:xfrm>
            <a:off x="4872038" y="5447242"/>
            <a:ext cx="9525" cy="217170"/>
          </a:xfrm>
          <a:prstGeom prst="rect">
            <a:avLst/>
          </a:prstGeom>
        </p:spPr>
        <p:txBody>
          <a:bodyPr lIns="0" tIns="0" rIns="0" bIns="0" rtlCol="0" anchor="t">
            <a:spAutoFit/>
          </a:bodyPr>
          <a:lstStyle/>
          <a:p>
            <a:pPr algn="ctr">
              <a:lnSpc>
                <a:spcPts val="1679"/>
              </a:lnSpc>
            </a:pPr>
            <a:endParaRPr/>
          </a:p>
        </p:txBody>
      </p:sp>
      <p:sp>
        <p:nvSpPr>
          <p:cNvPr id="17" name="TextBox 17"/>
          <p:cNvSpPr txBox="1"/>
          <p:nvPr/>
        </p:nvSpPr>
        <p:spPr>
          <a:xfrm>
            <a:off x="573160" y="7134848"/>
            <a:ext cx="1365503" cy="134197"/>
          </a:xfrm>
          <a:prstGeom prst="rect">
            <a:avLst/>
          </a:prstGeom>
        </p:spPr>
        <p:txBody>
          <a:bodyPr lIns="0" tIns="0" rIns="0" bIns="0" rtlCol="0" anchor="t">
            <a:spAutoFit/>
          </a:bodyPr>
          <a:lstStyle/>
          <a:p>
            <a:pPr algn="ctr">
              <a:lnSpc>
                <a:spcPts val="1120"/>
              </a:lnSpc>
              <a:spcBef>
                <a:spcPct val="0"/>
              </a:spcBef>
            </a:pPr>
            <a:r>
              <a:rPr lang="en-US" sz="800">
                <a:solidFill>
                  <a:srgbClr val="FFFFFF"/>
                </a:solidFill>
                <a:latin typeface="Montserrat Light"/>
              </a:rPr>
              <a:t>photo credit Melanie Desa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rot="236275">
            <a:off x="7042249" y="2345438"/>
            <a:ext cx="2624335" cy="2624325"/>
            <a:chOff x="0" y="0"/>
            <a:chExt cx="6350000" cy="6349975"/>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61007" r="-61007"/>
              </a:stretch>
            </a:blipFill>
          </p:spPr>
          <p:txBody>
            <a:bodyPr/>
            <a:lstStyle/>
            <a:p>
              <a:endParaRPr lang="en-AU"/>
            </a:p>
          </p:txBody>
        </p:sp>
      </p:grpSp>
      <p:grpSp>
        <p:nvGrpSpPr>
          <p:cNvPr id="4" name="Group 4"/>
          <p:cNvGrpSpPr>
            <a:grpSpLocks noChangeAspect="1"/>
          </p:cNvGrpSpPr>
          <p:nvPr/>
        </p:nvGrpSpPr>
        <p:grpSpPr>
          <a:xfrm>
            <a:off x="5698532" y="1576565"/>
            <a:ext cx="2339294" cy="2339284"/>
            <a:chOff x="0" y="0"/>
            <a:chExt cx="6350000" cy="6349975"/>
          </a:xfrm>
        </p:grpSpPr>
        <p:sp>
          <p:nvSpPr>
            <p:cNvPr id="5" name="Freeform 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273" r="-16273"/>
              </a:stretch>
            </a:blipFill>
          </p:spPr>
          <p:txBody>
            <a:bodyPr/>
            <a:lstStyle/>
            <a:p>
              <a:endParaRPr lang="en-AU"/>
            </a:p>
          </p:txBody>
        </p:sp>
      </p:grpSp>
      <p:sp>
        <p:nvSpPr>
          <p:cNvPr id="6" name="Freeform 6"/>
          <p:cNvSpPr/>
          <p:nvPr/>
        </p:nvSpPr>
        <p:spPr>
          <a:xfrm>
            <a:off x="2910533" y="1576565"/>
            <a:ext cx="2917213" cy="5184595"/>
          </a:xfrm>
          <a:custGeom>
            <a:avLst/>
            <a:gdLst/>
            <a:ahLst/>
            <a:cxnLst/>
            <a:rect l="l" t="t" r="r" b="b"/>
            <a:pathLst>
              <a:path w="2917213" h="5184595">
                <a:moveTo>
                  <a:pt x="0" y="0"/>
                </a:moveTo>
                <a:lnTo>
                  <a:pt x="2917213" y="0"/>
                </a:lnTo>
                <a:lnTo>
                  <a:pt x="2917213" y="5184595"/>
                </a:lnTo>
                <a:lnTo>
                  <a:pt x="0" y="5184595"/>
                </a:lnTo>
                <a:lnTo>
                  <a:pt x="0" y="0"/>
                </a:lnTo>
                <a:close/>
              </a:path>
            </a:pathLst>
          </a:custGeom>
          <a:blipFill>
            <a:blip r:embed="rId5"/>
            <a:stretch>
              <a:fillRect l="-2416" r="-13474"/>
            </a:stretch>
          </a:blipFill>
        </p:spPr>
        <p:txBody>
          <a:bodyPr/>
          <a:lstStyle/>
          <a:p>
            <a:endParaRPr lang="en-AU"/>
          </a:p>
        </p:txBody>
      </p:sp>
      <p:sp>
        <p:nvSpPr>
          <p:cNvPr id="7" name="Freeform 7"/>
          <p:cNvSpPr/>
          <p:nvPr/>
        </p:nvSpPr>
        <p:spPr>
          <a:xfrm>
            <a:off x="390291" y="1576565"/>
            <a:ext cx="2385366" cy="5184595"/>
          </a:xfrm>
          <a:custGeom>
            <a:avLst/>
            <a:gdLst/>
            <a:ahLst/>
            <a:cxnLst/>
            <a:rect l="l" t="t" r="r" b="b"/>
            <a:pathLst>
              <a:path w="2385366" h="5184595">
                <a:moveTo>
                  <a:pt x="0" y="0"/>
                </a:moveTo>
                <a:lnTo>
                  <a:pt x="2385366" y="0"/>
                </a:lnTo>
                <a:lnTo>
                  <a:pt x="2385366" y="5184595"/>
                </a:lnTo>
                <a:lnTo>
                  <a:pt x="0" y="5184595"/>
                </a:lnTo>
                <a:lnTo>
                  <a:pt x="0" y="0"/>
                </a:lnTo>
                <a:close/>
              </a:path>
            </a:pathLst>
          </a:custGeom>
          <a:blipFill>
            <a:blip r:embed="rId6"/>
            <a:stretch>
              <a:fillRect l="-12307" r="-12307"/>
            </a:stretch>
          </a:blipFill>
        </p:spPr>
        <p:txBody>
          <a:bodyPr/>
          <a:lstStyle/>
          <a:p>
            <a:endParaRPr lang="en-AU"/>
          </a:p>
        </p:txBody>
      </p:sp>
      <p:grpSp>
        <p:nvGrpSpPr>
          <p:cNvPr id="8" name="Group 8"/>
          <p:cNvGrpSpPr>
            <a:grpSpLocks noChangeAspect="1"/>
          </p:cNvGrpSpPr>
          <p:nvPr/>
        </p:nvGrpSpPr>
        <p:grpSpPr>
          <a:xfrm>
            <a:off x="6345742" y="4288357"/>
            <a:ext cx="3026855" cy="3026843"/>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7"/>
              <a:stretch>
                <a:fillRect t="-14510" b="-16656"/>
              </a:stretch>
            </a:blipFill>
          </p:spPr>
          <p:txBody>
            <a:bodyPr/>
            <a:lstStyle/>
            <a:p>
              <a:endParaRPr lang="en-AU"/>
            </a:p>
          </p:txBody>
        </p:sp>
      </p:grpSp>
      <p:sp>
        <p:nvSpPr>
          <p:cNvPr id="10" name="TextBox 10"/>
          <p:cNvSpPr txBox="1"/>
          <p:nvPr/>
        </p:nvSpPr>
        <p:spPr>
          <a:xfrm>
            <a:off x="6200076" y="761934"/>
            <a:ext cx="2822004" cy="529590"/>
          </a:xfrm>
          <a:prstGeom prst="rect">
            <a:avLst/>
          </a:prstGeom>
        </p:spPr>
        <p:txBody>
          <a:bodyPr lIns="0" tIns="0" rIns="0" bIns="0" rtlCol="0" anchor="t">
            <a:spAutoFit/>
          </a:bodyPr>
          <a:lstStyle/>
          <a:p>
            <a:pPr algn="ctr">
              <a:lnSpc>
                <a:spcPts val="4409"/>
              </a:lnSpc>
            </a:pPr>
            <a:r>
              <a:rPr lang="en-US" sz="3150">
                <a:solidFill>
                  <a:srgbClr val="FFFFFF"/>
                </a:solidFill>
                <a:latin typeface="Abril Fatface"/>
              </a:rPr>
              <a:t>BUNYA BUNYA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2661084" y="3364230"/>
            <a:ext cx="4431432" cy="529590"/>
          </a:xfrm>
          <a:prstGeom prst="rect">
            <a:avLst/>
          </a:prstGeom>
        </p:spPr>
        <p:txBody>
          <a:bodyPr lIns="0" tIns="0" rIns="0" bIns="0" rtlCol="0" anchor="t">
            <a:spAutoFit/>
          </a:bodyPr>
          <a:lstStyle/>
          <a:p>
            <a:pPr algn="ctr">
              <a:lnSpc>
                <a:spcPts val="4409"/>
              </a:lnSpc>
            </a:pPr>
            <a:r>
              <a:rPr lang="en-US" sz="3150">
                <a:solidFill>
                  <a:srgbClr val="FFFFFF"/>
                </a:solidFill>
                <a:latin typeface="Abril Fatface"/>
              </a:rPr>
              <a:t>LANGUAGE + NATIONS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2782" y="244899"/>
            <a:ext cx="9428035" cy="7070301"/>
          </a:xfrm>
          <a:custGeom>
            <a:avLst/>
            <a:gdLst/>
            <a:ahLst/>
            <a:cxnLst/>
            <a:rect l="l" t="t" r="r" b="b"/>
            <a:pathLst>
              <a:path w="9428035" h="7070301">
                <a:moveTo>
                  <a:pt x="0" y="0"/>
                </a:moveTo>
                <a:lnTo>
                  <a:pt x="9428036" y="0"/>
                </a:lnTo>
                <a:lnTo>
                  <a:pt x="9428036" y="7070301"/>
                </a:lnTo>
                <a:lnTo>
                  <a:pt x="0" y="7070301"/>
                </a:lnTo>
                <a:lnTo>
                  <a:pt x="0" y="0"/>
                </a:lnTo>
                <a:close/>
              </a:path>
            </a:pathLst>
          </a:custGeom>
          <a:blipFill>
            <a:blip r:embed="rId2"/>
            <a:stretch>
              <a:fillRect l="-22958" t="-1595" r="-6614"/>
            </a:stretch>
          </a:blipFill>
        </p:spPr>
        <p:txBody>
          <a:bodyPr/>
          <a:lstStyle/>
          <a:p>
            <a:endParaRPr lang="en-AU"/>
          </a:p>
        </p:txBody>
      </p:sp>
      <p:sp>
        <p:nvSpPr>
          <p:cNvPr id="3" name="TextBox 3"/>
          <p:cNvSpPr txBox="1"/>
          <p:nvPr/>
        </p:nvSpPr>
        <p:spPr>
          <a:xfrm>
            <a:off x="248048" y="6050585"/>
            <a:ext cx="4141876" cy="913407"/>
          </a:xfrm>
          <a:prstGeom prst="rect">
            <a:avLst/>
          </a:prstGeom>
        </p:spPr>
        <p:txBody>
          <a:bodyPr lIns="0" tIns="0" rIns="0" bIns="0" rtlCol="0" anchor="t">
            <a:spAutoFit/>
          </a:bodyPr>
          <a:lstStyle/>
          <a:p>
            <a:pPr algn="ctr">
              <a:lnSpc>
                <a:spcPts val="3729"/>
              </a:lnSpc>
            </a:pPr>
            <a:r>
              <a:rPr lang="en-US" sz="2664">
                <a:solidFill>
                  <a:srgbClr val="FFFFFF"/>
                </a:solidFill>
                <a:latin typeface="Black Mango"/>
              </a:rPr>
              <a:t>Aboriginal Languages Map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84148" y="317514"/>
            <a:ext cx="8785304" cy="6680172"/>
          </a:xfrm>
          <a:custGeom>
            <a:avLst/>
            <a:gdLst/>
            <a:ahLst/>
            <a:cxnLst/>
            <a:rect l="l" t="t" r="r" b="b"/>
            <a:pathLst>
              <a:path w="8785304" h="6680172">
                <a:moveTo>
                  <a:pt x="0" y="0"/>
                </a:moveTo>
                <a:lnTo>
                  <a:pt x="8785304" y="0"/>
                </a:lnTo>
                <a:lnTo>
                  <a:pt x="8785304" y="6680172"/>
                </a:lnTo>
                <a:lnTo>
                  <a:pt x="0" y="6680172"/>
                </a:lnTo>
                <a:lnTo>
                  <a:pt x="0" y="0"/>
                </a:lnTo>
                <a:close/>
              </a:path>
            </a:pathLst>
          </a:custGeom>
          <a:blipFill>
            <a:blip r:embed="rId2"/>
            <a:stretch>
              <a:fillRect t="-3345" b="-3345"/>
            </a:stretch>
          </a:blipFill>
        </p:spPr>
        <p:txBody>
          <a:bodyPr/>
          <a:lstStyle/>
          <a:p>
            <a:endParaRPr lang="en-A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235172" y="1969252"/>
            <a:ext cx="3051974" cy="2926080"/>
          </a:xfrm>
          <a:custGeom>
            <a:avLst/>
            <a:gdLst/>
            <a:ahLst/>
            <a:cxnLst/>
            <a:rect l="l" t="t" r="r" b="b"/>
            <a:pathLst>
              <a:path w="3051974" h="2926080">
                <a:moveTo>
                  <a:pt x="0" y="0"/>
                </a:moveTo>
                <a:lnTo>
                  <a:pt x="3051974" y="0"/>
                </a:lnTo>
                <a:lnTo>
                  <a:pt x="3051974" y="2926080"/>
                </a:lnTo>
                <a:lnTo>
                  <a:pt x="0" y="2926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
        <p:nvSpPr>
          <p:cNvPr id="3" name="Freeform 3"/>
          <p:cNvSpPr/>
          <p:nvPr/>
        </p:nvSpPr>
        <p:spPr>
          <a:xfrm>
            <a:off x="5831431" y="178750"/>
            <a:ext cx="3901440" cy="2055304"/>
          </a:xfrm>
          <a:custGeom>
            <a:avLst/>
            <a:gdLst/>
            <a:ahLst/>
            <a:cxnLst/>
            <a:rect l="l" t="t" r="r" b="b"/>
            <a:pathLst>
              <a:path w="3901440" h="2055304">
                <a:moveTo>
                  <a:pt x="0" y="0"/>
                </a:moveTo>
                <a:lnTo>
                  <a:pt x="3901440" y="0"/>
                </a:lnTo>
                <a:lnTo>
                  <a:pt x="3901440" y="2055304"/>
                </a:lnTo>
                <a:lnTo>
                  <a:pt x="0" y="20553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4" name="TextBox 4"/>
          <p:cNvSpPr txBox="1"/>
          <p:nvPr/>
        </p:nvSpPr>
        <p:spPr>
          <a:xfrm>
            <a:off x="1584905" y="146179"/>
            <a:ext cx="6866694" cy="6529828"/>
          </a:xfrm>
          <a:prstGeom prst="rect">
            <a:avLst/>
          </a:prstGeom>
        </p:spPr>
        <p:txBody>
          <a:bodyPr lIns="0" tIns="0" rIns="0" bIns="0" rtlCol="0" anchor="t">
            <a:spAutoFit/>
          </a:bodyPr>
          <a:lstStyle/>
          <a:p>
            <a:pPr algn="ctr">
              <a:lnSpc>
                <a:spcPts val="3229"/>
              </a:lnSpc>
              <a:spcBef>
                <a:spcPct val="0"/>
              </a:spcBef>
            </a:pPr>
            <a:r>
              <a:rPr lang="en-US" sz="2306">
                <a:solidFill>
                  <a:srgbClr val="FFFFFF"/>
                </a:solidFill>
                <a:latin typeface="Black Mango"/>
              </a:rPr>
              <a:t>Warndu</a:t>
            </a:r>
          </a:p>
          <a:p>
            <a:pPr algn="ctr">
              <a:lnSpc>
                <a:spcPts val="3229"/>
              </a:lnSpc>
              <a:spcBef>
                <a:spcPct val="0"/>
              </a:spcBef>
            </a:pPr>
            <a:r>
              <a:rPr lang="en-US" sz="2306">
                <a:solidFill>
                  <a:srgbClr val="FFFFFF"/>
                </a:solidFill>
                <a:latin typeface="Black Mango"/>
              </a:rPr>
              <a:t>warndu.com</a:t>
            </a:r>
          </a:p>
          <a:p>
            <a:pPr algn="ctr">
              <a:lnSpc>
                <a:spcPts val="3229"/>
              </a:lnSpc>
              <a:spcBef>
                <a:spcPct val="0"/>
              </a:spcBef>
            </a:pPr>
            <a:endParaRPr lang="en-US" sz="2306">
              <a:solidFill>
                <a:srgbClr val="FFFFFF"/>
              </a:solidFill>
              <a:latin typeface="Black Mango"/>
            </a:endParaRPr>
          </a:p>
          <a:p>
            <a:pPr algn="ctr">
              <a:lnSpc>
                <a:spcPts val="3229"/>
              </a:lnSpc>
              <a:spcBef>
                <a:spcPct val="0"/>
              </a:spcBef>
            </a:pPr>
            <a:r>
              <a:rPr lang="en-US" sz="2306">
                <a:solidFill>
                  <a:srgbClr val="FFFFFF"/>
                </a:solidFill>
                <a:latin typeface="Black Mango"/>
              </a:rPr>
              <a:t>Red Centre Enterprises</a:t>
            </a:r>
          </a:p>
          <a:p>
            <a:pPr algn="ctr">
              <a:lnSpc>
                <a:spcPts val="3229"/>
              </a:lnSpc>
              <a:spcBef>
                <a:spcPct val="0"/>
              </a:spcBef>
            </a:pPr>
            <a:r>
              <a:rPr lang="en-US" sz="2306">
                <a:solidFill>
                  <a:srgbClr val="FFFFFF"/>
                </a:solidFill>
                <a:latin typeface="Black Mango"/>
              </a:rPr>
              <a:t>red-centre.com.au</a:t>
            </a:r>
          </a:p>
          <a:p>
            <a:pPr algn="ctr">
              <a:lnSpc>
                <a:spcPts val="3229"/>
              </a:lnSpc>
              <a:spcBef>
                <a:spcPct val="0"/>
              </a:spcBef>
            </a:pPr>
            <a:endParaRPr lang="en-US" sz="2306">
              <a:solidFill>
                <a:srgbClr val="FFFFFF"/>
              </a:solidFill>
              <a:latin typeface="Black Mango"/>
            </a:endParaRPr>
          </a:p>
          <a:p>
            <a:pPr algn="ctr">
              <a:lnSpc>
                <a:spcPts val="3229"/>
              </a:lnSpc>
              <a:spcBef>
                <a:spcPct val="0"/>
              </a:spcBef>
            </a:pPr>
            <a:r>
              <a:rPr lang="en-US" sz="2306">
                <a:solidFill>
                  <a:srgbClr val="FFFFFF"/>
                </a:solidFill>
                <a:latin typeface="Black Mango"/>
              </a:rPr>
              <a:t>Indigiearth</a:t>
            </a:r>
          </a:p>
          <a:p>
            <a:pPr algn="ctr">
              <a:lnSpc>
                <a:spcPts val="3229"/>
              </a:lnSpc>
              <a:spcBef>
                <a:spcPct val="0"/>
              </a:spcBef>
            </a:pPr>
            <a:r>
              <a:rPr lang="en-US" sz="2306">
                <a:solidFill>
                  <a:srgbClr val="FFFFFF"/>
                </a:solidFill>
                <a:latin typeface="Black Mango"/>
              </a:rPr>
              <a:t>indigiearth.com.au </a:t>
            </a:r>
          </a:p>
          <a:p>
            <a:pPr algn="ctr">
              <a:lnSpc>
                <a:spcPts val="3229"/>
              </a:lnSpc>
              <a:spcBef>
                <a:spcPct val="0"/>
              </a:spcBef>
            </a:pPr>
            <a:endParaRPr lang="en-US" sz="2306">
              <a:solidFill>
                <a:srgbClr val="FFFFFF"/>
              </a:solidFill>
              <a:latin typeface="Black Mango"/>
            </a:endParaRPr>
          </a:p>
          <a:p>
            <a:pPr algn="ctr">
              <a:lnSpc>
                <a:spcPts val="3229"/>
              </a:lnSpc>
              <a:spcBef>
                <a:spcPct val="0"/>
              </a:spcBef>
            </a:pPr>
            <a:r>
              <a:rPr lang="en-US" sz="2306">
                <a:solidFill>
                  <a:srgbClr val="FFFFFF"/>
                </a:solidFill>
                <a:latin typeface="Black Mango"/>
              </a:rPr>
              <a:t>Naway Yila Buradja</a:t>
            </a:r>
          </a:p>
          <a:p>
            <a:pPr algn="ctr">
              <a:lnSpc>
                <a:spcPts val="3229"/>
              </a:lnSpc>
              <a:spcBef>
                <a:spcPct val="0"/>
              </a:spcBef>
            </a:pPr>
            <a:endParaRPr lang="en-US" sz="2306">
              <a:solidFill>
                <a:srgbClr val="FFFFFF"/>
              </a:solidFill>
              <a:latin typeface="Black Mango"/>
            </a:endParaRPr>
          </a:p>
          <a:p>
            <a:pPr algn="ctr">
              <a:lnSpc>
                <a:spcPts val="3229"/>
              </a:lnSpc>
              <a:spcBef>
                <a:spcPct val="0"/>
              </a:spcBef>
            </a:pPr>
            <a:r>
              <a:rPr lang="en-US" sz="2306">
                <a:solidFill>
                  <a:srgbClr val="FFFFFF"/>
                </a:solidFill>
                <a:latin typeface="Black Mango"/>
              </a:rPr>
              <a:t>Something Wild</a:t>
            </a:r>
          </a:p>
          <a:p>
            <a:pPr algn="ctr">
              <a:lnSpc>
                <a:spcPts val="3229"/>
              </a:lnSpc>
              <a:spcBef>
                <a:spcPct val="0"/>
              </a:spcBef>
            </a:pPr>
            <a:r>
              <a:rPr lang="en-US" sz="2306">
                <a:solidFill>
                  <a:srgbClr val="FFFFFF"/>
                </a:solidFill>
                <a:latin typeface="Black Mango"/>
              </a:rPr>
              <a:t>somethingwild.com.au </a:t>
            </a:r>
          </a:p>
          <a:p>
            <a:pPr algn="ctr">
              <a:lnSpc>
                <a:spcPts val="3229"/>
              </a:lnSpc>
              <a:spcBef>
                <a:spcPct val="0"/>
              </a:spcBef>
            </a:pPr>
            <a:endParaRPr lang="en-US" sz="2306">
              <a:solidFill>
                <a:srgbClr val="FFFFFF"/>
              </a:solidFill>
              <a:latin typeface="Black Mango"/>
            </a:endParaRPr>
          </a:p>
          <a:p>
            <a:pPr algn="ctr">
              <a:lnSpc>
                <a:spcPts val="3229"/>
              </a:lnSpc>
              <a:spcBef>
                <a:spcPct val="0"/>
              </a:spcBef>
            </a:pPr>
            <a:r>
              <a:rPr lang="en-US" sz="2306">
                <a:solidFill>
                  <a:srgbClr val="FFFFFF"/>
                </a:solidFill>
                <a:latin typeface="Black Mango"/>
              </a:rPr>
              <a:t>Moojepin Foods</a:t>
            </a:r>
          </a:p>
          <a:p>
            <a:pPr algn="ctr">
              <a:lnSpc>
                <a:spcPts val="3229"/>
              </a:lnSpc>
              <a:spcBef>
                <a:spcPct val="0"/>
              </a:spcBef>
            </a:pPr>
            <a:r>
              <a:rPr lang="en-US" sz="2306">
                <a:solidFill>
                  <a:srgbClr val="FFFFFF"/>
                </a:solidFill>
                <a:latin typeface="Black Mango"/>
              </a:rPr>
              <a:t>moojepinfoods.com </a:t>
            </a:r>
          </a:p>
        </p:txBody>
      </p:sp>
      <p:sp>
        <p:nvSpPr>
          <p:cNvPr id="5" name="Freeform 5"/>
          <p:cNvSpPr/>
          <p:nvPr/>
        </p:nvSpPr>
        <p:spPr>
          <a:xfrm>
            <a:off x="0" y="-256638"/>
            <a:ext cx="2443277" cy="2926080"/>
          </a:xfrm>
          <a:custGeom>
            <a:avLst/>
            <a:gdLst/>
            <a:ahLst/>
            <a:cxnLst/>
            <a:rect l="l" t="t" r="r" b="b"/>
            <a:pathLst>
              <a:path w="2443277" h="2926080">
                <a:moveTo>
                  <a:pt x="0" y="0"/>
                </a:moveTo>
                <a:lnTo>
                  <a:pt x="2443277" y="0"/>
                </a:lnTo>
                <a:lnTo>
                  <a:pt x="2443277" y="2926080"/>
                </a:lnTo>
                <a:lnTo>
                  <a:pt x="0" y="292608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AU"/>
          </a:p>
        </p:txBody>
      </p:sp>
      <p:sp>
        <p:nvSpPr>
          <p:cNvPr id="6" name="TextBox 6"/>
          <p:cNvSpPr txBox="1"/>
          <p:nvPr/>
        </p:nvSpPr>
        <p:spPr>
          <a:xfrm>
            <a:off x="-1007523" y="6889269"/>
            <a:ext cx="8311703" cy="347622"/>
          </a:xfrm>
          <a:prstGeom prst="rect">
            <a:avLst/>
          </a:prstGeom>
        </p:spPr>
        <p:txBody>
          <a:bodyPr lIns="0" tIns="0" rIns="0" bIns="0" rtlCol="0" anchor="t">
            <a:spAutoFit/>
          </a:bodyPr>
          <a:lstStyle/>
          <a:p>
            <a:pPr algn="ctr">
              <a:lnSpc>
                <a:spcPts val="2889"/>
              </a:lnSpc>
            </a:pPr>
            <a:r>
              <a:rPr lang="en-US" sz="2064">
                <a:solidFill>
                  <a:srgbClr val="FFFFFF"/>
                </a:solidFill>
                <a:latin typeface="Black Mango"/>
              </a:rPr>
              <a:t>Special thanks to our First Nations Providors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379420" y="2050593"/>
            <a:ext cx="4768034" cy="4031156"/>
          </a:xfrm>
          <a:custGeom>
            <a:avLst/>
            <a:gdLst/>
            <a:ahLst/>
            <a:cxnLst/>
            <a:rect l="l" t="t" r="r" b="b"/>
            <a:pathLst>
              <a:path w="4768034" h="4031156">
                <a:moveTo>
                  <a:pt x="0" y="0"/>
                </a:moveTo>
                <a:lnTo>
                  <a:pt x="4768034" y="0"/>
                </a:lnTo>
                <a:lnTo>
                  <a:pt x="4768034" y="4031156"/>
                </a:lnTo>
                <a:lnTo>
                  <a:pt x="0" y="4031156"/>
                </a:lnTo>
                <a:lnTo>
                  <a:pt x="0" y="0"/>
                </a:lnTo>
                <a:close/>
              </a:path>
            </a:pathLst>
          </a:custGeom>
          <a:blipFill>
            <a:blip r:embed="rId2"/>
            <a:stretch>
              <a:fillRect/>
            </a:stretch>
          </a:blipFill>
        </p:spPr>
        <p:txBody>
          <a:bodyPr/>
          <a:lstStyle/>
          <a:p>
            <a:endParaRPr lang="en-AU"/>
          </a:p>
        </p:txBody>
      </p:sp>
      <p:sp>
        <p:nvSpPr>
          <p:cNvPr id="3" name="Freeform 3"/>
          <p:cNvSpPr/>
          <p:nvPr/>
        </p:nvSpPr>
        <p:spPr>
          <a:xfrm>
            <a:off x="5120640" y="626675"/>
            <a:ext cx="3901440" cy="1134964"/>
          </a:xfrm>
          <a:custGeom>
            <a:avLst/>
            <a:gdLst/>
            <a:ahLst/>
            <a:cxnLst/>
            <a:rect l="l" t="t" r="r" b="b"/>
            <a:pathLst>
              <a:path w="3901440" h="1134964">
                <a:moveTo>
                  <a:pt x="0" y="0"/>
                </a:moveTo>
                <a:lnTo>
                  <a:pt x="3901440" y="0"/>
                </a:lnTo>
                <a:lnTo>
                  <a:pt x="3901440" y="1134964"/>
                </a:lnTo>
                <a:lnTo>
                  <a:pt x="0" y="11349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Freeform 4"/>
          <p:cNvSpPr/>
          <p:nvPr/>
        </p:nvSpPr>
        <p:spPr>
          <a:xfrm>
            <a:off x="7051887" y="4151051"/>
            <a:ext cx="3142099" cy="2926080"/>
          </a:xfrm>
          <a:custGeom>
            <a:avLst/>
            <a:gdLst/>
            <a:ahLst/>
            <a:cxnLst/>
            <a:rect l="l" t="t" r="r" b="b"/>
            <a:pathLst>
              <a:path w="3142099" h="2926080">
                <a:moveTo>
                  <a:pt x="0" y="0"/>
                </a:moveTo>
                <a:lnTo>
                  <a:pt x="3142099" y="0"/>
                </a:lnTo>
                <a:lnTo>
                  <a:pt x="3142099" y="2926080"/>
                </a:lnTo>
                <a:lnTo>
                  <a:pt x="0" y="2926080"/>
                </a:lnTo>
                <a:lnTo>
                  <a:pt x="0" y="0"/>
                </a:lnTo>
                <a:close/>
              </a:path>
            </a:pathLst>
          </a:custGeom>
          <a:blipFill>
            <a:blip r:embed="rId5">
              <a:alphaModFix amt="47000"/>
              <a:extLst>
                <a:ext uri="{96DAC541-7B7A-43D3-8B79-37D633B846F1}">
                  <asvg:svgBlip xmlns:asvg="http://schemas.microsoft.com/office/drawing/2016/SVG/main" r:embed="rId6"/>
                </a:ext>
              </a:extLst>
            </a:blip>
            <a:stretch>
              <a:fillRect/>
            </a:stretch>
          </a:blipFill>
        </p:spPr>
        <p:txBody>
          <a:bodyPr/>
          <a:lstStyle/>
          <a:p>
            <a:endParaRPr lang="en-AU"/>
          </a:p>
        </p:txBody>
      </p:sp>
      <p:sp>
        <p:nvSpPr>
          <p:cNvPr id="5" name="TextBox 5"/>
          <p:cNvSpPr txBox="1"/>
          <p:nvPr/>
        </p:nvSpPr>
        <p:spPr>
          <a:xfrm>
            <a:off x="-540756" y="142246"/>
            <a:ext cx="5567756" cy="6992608"/>
          </a:xfrm>
          <a:prstGeom prst="rect">
            <a:avLst/>
          </a:prstGeom>
        </p:spPr>
        <p:txBody>
          <a:bodyPr lIns="0" tIns="0" rIns="0" bIns="0" rtlCol="0" anchor="t">
            <a:spAutoFit/>
          </a:bodyPr>
          <a:lstStyle/>
          <a:p>
            <a:pPr algn="ctr">
              <a:lnSpc>
                <a:spcPts val="2975"/>
              </a:lnSpc>
              <a:spcBef>
                <a:spcPct val="0"/>
              </a:spcBef>
            </a:pPr>
            <a:r>
              <a:rPr lang="en-US" sz="2125">
                <a:solidFill>
                  <a:srgbClr val="E2704D"/>
                </a:solidFill>
                <a:latin typeface="Black Mango Bold"/>
              </a:rPr>
              <a:t>Eora Nation - Sydney NSW</a:t>
            </a:r>
          </a:p>
          <a:p>
            <a:pPr algn="ctr">
              <a:lnSpc>
                <a:spcPts val="2835"/>
              </a:lnSpc>
              <a:spcBef>
                <a:spcPct val="0"/>
              </a:spcBef>
            </a:pPr>
            <a:endParaRPr lang="en-US" sz="2125">
              <a:solidFill>
                <a:srgbClr val="E2704D"/>
              </a:solidFill>
              <a:latin typeface="Black Mango Bold"/>
            </a:endParaRPr>
          </a:p>
          <a:p>
            <a:pPr algn="ctr">
              <a:lnSpc>
                <a:spcPts val="2835"/>
              </a:lnSpc>
              <a:spcBef>
                <a:spcPct val="0"/>
              </a:spcBef>
            </a:pPr>
            <a:r>
              <a:rPr lang="en-US" sz="2025">
                <a:solidFill>
                  <a:srgbClr val="FFFFFF"/>
                </a:solidFill>
                <a:latin typeface="Black Mango"/>
              </a:rPr>
              <a:t>Strawberry gum leaves</a:t>
            </a:r>
          </a:p>
          <a:p>
            <a:pPr algn="ctr">
              <a:lnSpc>
                <a:spcPts val="2835"/>
              </a:lnSpc>
              <a:spcBef>
                <a:spcPct val="0"/>
              </a:spcBef>
            </a:pPr>
            <a:r>
              <a:rPr lang="en-US" sz="2025">
                <a:solidFill>
                  <a:srgbClr val="FFFFFF"/>
                </a:solidFill>
                <a:latin typeface="Black Mango"/>
              </a:rPr>
              <a:t>Warrigal greens</a:t>
            </a:r>
          </a:p>
          <a:p>
            <a:pPr algn="ctr">
              <a:lnSpc>
                <a:spcPts val="2835"/>
              </a:lnSpc>
              <a:spcBef>
                <a:spcPct val="0"/>
              </a:spcBef>
            </a:pPr>
            <a:r>
              <a:rPr lang="en-US" sz="2025">
                <a:solidFill>
                  <a:srgbClr val="FFFFFF"/>
                </a:solidFill>
                <a:latin typeface="Black Mango"/>
              </a:rPr>
              <a:t>Native river mint</a:t>
            </a:r>
          </a:p>
          <a:p>
            <a:pPr algn="ctr">
              <a:lnSpc>
                <a:spcPts val="2835"/>
              </a:lnSpc>
              <a:spcBef>
                <a:spcPct val="0"/>
              </a:spcBef>
            </a:pPr>
            <a:r>
              <a:rPr lang="en-US" sz="2025">
                <a:solidFill>
                  <a:srgbClr val="FFFFFF"/>
                </a:solidFill>
                <a:latin typeface="Black Mango"/>
              </a:rPr>
              <a:t>Karkalla</a:t>
            </a:r>
          </a:p>
          <a:p>
            <a:pPr algn="ctr">
              <a:lnSpc>
                <a:spcPts val="2835"/>
              </a:lnSpc>
              <a:spcBef>
                <a:spcPct val="0"/>
              </a:spcBef>
            </a:pPr>
            <a:r>
              <a:rPr lang="en-US" sz="2025">
                <a:solidFill>
                  <a:srgbClr val="FFFFFF"/>
                </a:solidFill>
                <a:latin typeface="Black Mango"/>
              </a:rPr>
              <a:t>Sea parsley</a:t>
            </a:r>
          </a:p>
          <a:p>
            <a:pPr algn="ctr">
              <a:lnSpc>
                <a:spcPts val="2835"/>
              </a:lnSpc>
              <a:spcBef>
                <a:spcPct val="0"/>
              </a:spcBef>
            </a:pPr>
            <a:r>
              <a:rPr lang="en-US" sz="2025">
                <a:solidFill>
                  <a:srgbClr val="FFFFFF"/>
                </a:solidFill>
                <a:latin typeface="Black Mango"/>
              </a:rPr>
              <a:t>Cinnamon myrtle</a:t>
            </a:r>
          </a:p>
          <a:p>
            <a:pPr algn="ctr">
              <a:lnSpc>
                <a:spcPts val="2835"/>
              </a:lnSpc>
              <a:spcBef>
                <a:spcPct val="0"/>
              </a:spcBef>
            </a:pPr>
            <a:r>
              <a:rPr lang="en-US" sz="2025">
                <a:solidFill>
                  <a:srgbClr val="FFFFFF"/>
                </a:solidFill>
                <a:latin typeface="Black Mango"/>
              </a:rPr>
              <a:t>Lemon myrtle</a:t>
            </a:r>
          </a:p>
          <a:p>
            <a:pPr algn="ctr">
              <a:lnSpc>
                <a:spcPts val="2835"/>
              </a:lnSpc>
              <a:spcBef>
                <a:spcPct val="0"/>
              </a:spcBef>
            </a:pPr>
            <a:r>
              <a:rPr lang="en-US" sz="2025">
                <a:solidFill>
                  <a:srgbClr val="FFFFFF"/>
                </a:solidFill>
                <a:latin typeface="Black Mango"/>
              </a:rPr>
              <a:t>Illawarra plums</a:t>
            </a:r>
          </a:p>
          <a:p>
            <a:pPr algn="ctr">
              <a:lnSpc>
                <a:spcPts val="2835"/>
              </a:lnSpc>
              <a:spcBef>
                <a:spcPct val="0"/>
              </a:spcBef>
            </a:pPr>
            <a:endParaRPr lang="en-US" sz="2025">
              <a:solidFill>
                <a:srgbClr val="FFFFFF"/>
              </a:solidFill>
              <a:latin typeface="Black Mango"/>
            </a:endParaRPr>
          </a:p>
          <a:p>
            <a:pPr algn="ctr">
              <a:lnSpc>
                <a:spcPts val="2975"/>
              </a:lnSpc>
              <a:spcBef>
                <a:spcPct val="0"/>
              </a:spcBef>
            </a:pPr>
            <a:r>
              <a:rPr lang="en-US" sz="2125">
                <a:solidFill>
                  <a:srgbClr val="E2704D"/>
                </a:solidFill>
                <a:latin typeface="Black Mango Bold"/>
              </a:rPr>
              <a:t>Wiradjuri,  Mudgee</a:t>
            </a:r>
          </a:p>
          <a:p>
            <a:pPr algn="ctr">
              <a:lnSpc>
                <a:spcPts val="2835"/>
              </a:lnSpc>
              <a:spcBef>
                <a:spcPct val="0"/>
              </a:spcBef>
            </a:pPr>
            <a:endParaRPr lang="en-US" sz="2125">
              <a:solidFill>
                <a:srgbClr val="E2704D"/>
              </a:solidFill>
              <a:latin typeface="Black Mango Bold"/>
            </a:endParaRPr>
          </a:p>
          <a:p>
            <a:pPr algn="ctr">
              <a:lnSpc>
                <a:spcPts val="2835"/>
              </a:lnSpc>
              <a:spcBef>
                <a:spcPct val="0"/>
              </a:spcBef>
            </a:pPr>
            <a:r>
              <a:rPr lang="en-US" sz="2025">
                <a:solidFill>
                  <a:srgbClr val="FFFFFF"/>
                </a:solidFill>
                <a:latin typeface="Black Mango"/>
              </a:rPr>
              <a:t>Old man’ saltbush</a:t>
            </a:r>
          </a:p>
          <a:p>
            <a:pPr algn="ctr">
              <a:lnSpc>
                <a:spcPts val="2835"/>
              </a:lnSpc>
              <a:spcBef>
                <a:spcPct val="0"/>
              </a:spcBef>
            </a:pPr>
            <a:r>
              <a:rPr lang="en-US" sz="2025">
                <a:solidFill>
                  <a:srgbClr val="FFFFFF"/>
                </a:solidFill>
                <a:latin typeface="Black Mango"/>
              </a:rPr>
              <a:t>Warrigal greens</a:t>
            </a:r>
          </a:p>
          <a:p>
            <a:pPr algn="ctr">
              <a:lnSpc>
                <a:spcPts val="2835"/>
              </a:lnSpc>
              <a:spcBef>
                <a:spcPct val="0"/>
              </a:spcBef>
            </a:pPr>
            <a:r>
              <a:rPr lang="en-US" sz="2025">
                <a:solidFill>
                  <a:srgbClr val="FFFFFF"/>
                </a:solidFill>
                <a:latin typeface="Black Mango"/>
              </a:rPr>
              <a:t>Lilly pillies</a:t>
            </a:r>
          </a:p>
          <a:p>
            <a:pPr algn="ctr">
              <a:lnSpc>
                <a:spcPts val="2835"/>
              </a:lnSpc>
              <a:spcBef>
                <a:spcPct val="0"/>
              </a:spcBef>
            </a:pPr>
            <a:r>
              <a:rPr lang="en-US" sz="2025">
                <a:solidFill>
                  <a:srgbClr val="FFFFFF"/>
                </a:solidFill>
                <a:latin typeface="Black Mango"/>
              </a:rPr>
              <a:t>Lemon aspen</a:t>
            </a:r>
          </a:p>
          <a:p>
            <a:pPr algn="ctr">
              <a:lnSpc>
                <a:spcPts val="2835"/>
              </a:lnSpc>
              <a:spcBef>
                <a:spcPct val="0"/>
              </a:spcBef>
            </a:pPr>
            <a:r>
              <a:rPr lang="en-US" sz="2025">
                <a:solidFill>
                  <a:srgbClr val="FFFFFF"/>
                </a:solidFill>
                <a:latin typeface="Black Mango"/>
              </a:rPr>
              <a:t>Native river mint</a:t>
            </a:r>
          </a:p>
          <a:p>
            <a:pPr algn="ctr">
              <a:lnSpc>
                <a:spcPts val="2835"/>
              </a:lnSpc>
              <a:spcBef>
                <a:spcPct val="0"/>
              </a:spcBef>
            </a:pPr>
            <a:r>
              <a:rPr lang="en-US" sz="2025">
                <a:solidFill>
                  <a:srgbClr val="FFFFFF"/>
                </a:solidFill>
                <a:latin typeface="Black Mango"/>
              </a:rPr>
              <a:t>Karkalla</a:t>
            </a:r>
          </a:p>
          <a:p>
            <a:pPr algn="ctr">
              <a:lnSpc>
                <a:spcPts val="2135"/>
              </a:lnSpc>
              <a:spcBef>
                <a:spcPct val="0"/>
              </a:spcBef>
            </a:pPr>
            <a:endParaRPr lang="en-US" sz="2025">
              <a:solidFill>
                <a:srgbClr val="FFFFFF"/>
              </a:solidFill>
              <a:latin typeface="Black Mang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1714948" y="127163"/>
            <a:ext cx="8038652" cy="8127021"/>
          </a:xfrm>
          <a:prstGeom prst="rect">
            <a:avLst/>
          </a:prstGeom>
        </p:spPr>
        <p:txBody>
          <a:bodyPr lIns="0" tIns="0" rIns="0" bIns="0" rtlCol="0" anchor="t">
            <a:spAutoFit/>
          </a:bodyPr>
          <a:lstStyle/>
          <a:p>
            <a:pPr algn="ctr">
              <a:lnSpc>
                <a:spcPts val="3238"/>
              </a:lnSpc>
              <a:spcBef>
                <a:spcPct val="0"/>
              </a:spcBef>
            </a:pPr>
            <a:r>
              <a:rPr lang="en-US" sz="2313">
                <a:solidFill>
                  <a:srgbClr val="E2704D"/>
                </a:solidFill>
                <a:latin typeface="Black Mango Bold"/>
              </a:rPr>
              <a:t>Bundjalung – Northern rivers, NSW</a:t>
            </a:r>
          </a:p>
          <a:p>
            <a:pPr algn="ctr">
              <a:lnSpc>
                <a:spcPts val="2685"/>
              </a:lnSpc>
              <a:spcBef>
                <a:spcPct val="0"/>
              </a:spcBef>
            </a:pPr>
            <a:r>
              <a:rPr lang="en-US" sz="1917">
                <a:solidFill>
                  <a:srgbClr val="FFFFFF"/>
                </a:solidFill>
                <a:latin typeface="Black Mango"/>
              </a:rPr>
              <a:t>Karkalla</a:t>
            </a:r>
          </a:p>
          <a:p>
            <a:pPr algn="ctr">
              <a:lnSpc>
                <a:spcPts val="2685"/>
              </a:lnSpc>
              <a:spcBef>
                <a:spcPct val="0"/>
              </a:spcBef>
            </a:pPr>
            <a:r>
              <a:rPr lang="en-US" sz="1917">
                <a:solidFill>
                  <a:srgbClr val="FFFFFF"/>
                </a:solidFill>
                <a:latin typeface="Black Mango"/>
              </a:rPr>
              <a:t>Davidson plum</a:t>
            </a:r>
          </a:p>
          <a:p>
            <a:pPr algn="ctr">
              <a:lnSpc>
                <a:spcPts val="2685"/>
              </a:lnSpc>
              <a:spcBef>
                <a:spcPct val="0"/>
              </a:spcBef>
            </a:pPr>
            <a:r>
              <a:rPr lang="en-US" sz="1917">
                <a:solidFill>
                  <a:srgbClr val="FFFFFF"/>
                </a:solidFill>
                <a:latin typeface="Black Mango"/>
              </a:rPr>
              <a:t>Finger limes</a:t>
            </a:r>
          </a:p>
          <a:p>
            <a:pPr algn="ctr">
              <a:lnSpc>
                <a:spcPts val="2685"/>
              </a:lnSpc>
              <a:spcBef>
                <a:spcPct val="0"/>
              </a:spcBef>
            </a:pPr>
            <a:r>
              <a:rPr lang="en-US" sz="1917">
                <a:solidFill>
                  <a:srgbClr val="FFFFFF"/>
                </a:solidFill>
                <a:latin typeface="Black Mango"/>
              </a:rPr>
              <a:t>Native raspberries</a:t>
            </a:r>
          </a:p>
          <a:p>
            <a:pPr algn="ctr">
              <a:lnSpc>
                <a:spcPts val="2685"/>
              </a:lnSpc>
              <a:spcBef>
                <a:spcPct val="0"/>
              </a:spcBef>
            </a:pPr>
            <a:r>
              <a:rPr lang="en-US" sz="1917">
                <a:solidFill>
                  <a:srgbClr val="FFFFFF"/>
                </a:solidFill>
                <a:latin typeface="Black Mango"/>
              </a:rPr>
              <a:t>Native tamarind</a:t>
            </a:r>
          </a:p>
          <a:p>
            <a:pPr algn="ctr">
              <a:lnSpc>
                <a:spcPts val="2685"/>
              </a:lnSpc>
              <a:spcBef>
                <a:spcPct val="0"/>
              </a:spcBef>
            </a:pPr>
            <a:r>
              <a:rPr lang="en-US" sz="1917">
                <a:solidFill>
                  <a:srgbClr val="FFFFFF"/>
                </a:solidFill>
                <a:latin typeface="Black Mango"/>
              </a:rPr>
              <a:t>Anise myrtle</a:t>
            </a:r>
          </a:p>
          <a:p>
            <a:pPr algn="ctr">
              <a:lnSpc>
                <a:spcPts val="2685"/>
              </a:lnSpc>
              <a:spcBef>
                <a:spcPct val="0"/>
              </a:spcBef>
            </a:pPr>
            <a:r>
              <a:rPr lang="en-US" sz="1917">
                <a:solidFill>
                  <a:srgbClr val="FFFFFF"/>
                </a:solidFill>
                <a:latin typeface="Black Mango"/>
              </a:rPr>
              <a:t>Lemon myrtle</a:t>
            </a:r>
          </a:p>
          <a:p>
            <a:pPr algn="ctr">
              <a:lnSpc>
                <a:spcPts val="2685"/>
              </a:lnSpc>
              <a:spcBef>
                <a:spcPct val="0"/>
              </a:spcBef>
            </a:pPr>
            <a:r>
              <a:rPr lang="en-US" sz="1917">
                <a:solidFill>
                  <a:srgbClr val="FFFFFF"/>
                </a:solidFill>
                <a:latin typeface="Black Mango"/>
              </a:rPr>
              <a:t>Cinnamon myrtle</a:t>
            </a:r>
          </a:p>
          <a:p>
            <a:pPr algn="ctr">
              <a:lnSpc>
                <a:spcPts val="2685"/>
              </a:lnSpc>
              <a:spcBef>
                <a:spcPct val="0"/>
              </a:spcBef>
            </a:pPr>
            <a:r>
              <a:rPr lang="en-US" sz="1917">
                <a:solidFill>
                  <a:srgbClr val="FFFFFF"/>
                </a:solidFill>
                <a:latin typeface="Black Mango"/>
              </a:rPr>
              <a:t>Barilla saltbush</a:t>
            </a:r>
          </a:p>
          <a:p>
            <a:pPr algn="ctr">
              <a:lnSpc>
                <a:spcPts val="2685"/>
              </a:lnSpc>
              <a:spcBef>
                <a:spcPct val="0"/>
              </a:spcBef>
            </a:pPr>
            <a:r>
              <a:rPr lang="en-US" sz="1917">
                <a:solidFill>
                  <a:srgbClr val="FFFFFF"/>
                </a:solidFill>
                <a:latin typeface="Black Mango"/>
              </a:rPr>
              <a:t>Marsh saltbush</a:t>
            </a:r>
          </a:p>
          <a:p>
            <a:pPr algn="ctr">
              <a:lnSpc>
                <a:spcPts val="2685"/>
              </a:lnSpc>
              <a:spcBef>
                <a:spcPct val="0"/>
              </a:spcBef>
            </a:pPr>
            <a:r>
              <a:rPr lang="en-US" sz="1917">
                <a:solidFill>
                  <a:srgbClr val="FFFFFF"/>
                </a:solidFill>
                <a:latin typeface="Black Mango"/>
              </a:rPr>
              <a:t>Sea purslane</a:t>
            </a:r>
          </a:p>
          <a:p>
            <a:pPr algn="ctr">
              <a:lnSpc>
                <a:spcPts val="2685"/>
              </a:lnSpc>
              <a:spcBef>
                <a:spcPct val="0"/>
              </a:spcBef>
            </a:pPr>
            <a:endParaRPr lang="en-US" sz="1917">
              <a:solidFill>
                <a:srgbClr val="FFFFFF"/>
              </a:solidFill>
              <a:latin typeface="Black Mango"/>
            </a:endParaRPr>
          </a:p>
          <a:p>
            <a:pPr algn="ctr">
              <a:lnSpc>
                <a:spcPts val="2685"/>
              </a:lnSpc>
              <a:spcBef>
                <a:spcPct val="0"/>
              </a:spcBef>
            </a:pPr>
            <a:endParaRPr lang="en-US" sz="1917">
              <a:solidFill>
                <a:srgbClr val="FFFFFF"/>
              </a:solidFill>
              <a:latin typeface="Black Mango"/>
            </a:endParaRPr>
          </a:p>
          <a:p>
            <a:pPr algn="ctr">
              <a:lnSpc>
                <a:spcPts val="2685"/>
              </a:lnSpc>
              <a:spcBef>
                <a:spcPct val="0"/>
              </a:spcBef>
            </a:pPr>
            <a:endParaRPr lang="en-US" sz="1917">
              <a:solidFill>
                <a:srgbClr val="FFFFFF"/>
              </a:solidFill>
              <a:latin typeface="Black Mango"/>
            </a:endParaRPr>
          </a:p>
          <a:p>
            <a:pPr algn="ctr">
              <a:lnSpc>
                <a:spcPts val="2685"/>
              </a:lnSpc>
              <a:spcBef>
                <a:spcPct val="0"/>
              </a:spcBef>
            </a:pPr>
            <a:r>
              <a:rPr lang="en-US" sz="1917">
                <a:solidFill>
                  <a:srgbClr val="FFFFFF"/>
                </a:solidFill>
                <a:latin typeface="Black Mango"/>
              </a:rPr>
              <a:t>Illawarra plums – daalgal, goongum or pine plum</a:t>
            </a:r>
          </a:p>
          <a:p>
            <a:pPr algn="ctr">
              <a:lnSpc>
                <a:spcPts val="2685"/>
              </a:lnSpc>
              <a:spcBef>
                <a:spcPct val="0"/>
              </a:spcBef>
            </a:pPr>
            <a:r>
              <a:rPr lang="en-US" sz="1917">
                <a:solidFill>
                  <a:srgbClr val="FFFFFF"/>
                </a:solidFill>
                <a:latin typeface="Black Mango"/>
              </a:rPr>
              <a:t>Lilly pilly</a:t>
            </a:r>
          </a:p>
          <a:p>
            <a:pPr algn="ctr">
              <a:lnSpc>
                <a:spcPts val="2685"/>
              </a:lnSpc>
              <a:spcBef>
                <a:spcPct val="0"/>
              </a:spcBef>
            </a:pPr>
            <a:r>
              <a:rPr lang="en-US" sz="1917">
                <a:solidFill>
                  <a:srgbClr val="FFFFFF"/>
                </a:solidFill>
                <a:latin typeface="Black Mango"/>
              </a:rPr>
              <a:t>Rosella flowers</a:t>
            </a:r>
          </a:p>
          <a:p>
            <a:pPr algn="ctr">
              <a:lnSpc>
                <a:spcPts val="2685"/>
              </a:lnSpc>
              <a:spcBef>
                <a:spcPct val="0"/>
              </a:spcBef>
            </a:pPr>
            <a:r>
              <a:rPr lang="en-US" sz="1917">
                <a:solidFill>
                  <a:srgbClr val="FFFFFF"/>
                </a:solidFill>
                <a:latin typeface="Black Mango"/>
              </a:rPr>
              <a:t>Sea parsley</a:t>
            </a:r>
          </a:p>
          <a:p>
            <a:pPr algn="ctr">
              <a:lnSpc>
                <a:spcPts val="2685"/>
              </a:lnSpc>
              <a:spcBef>
                <a:spcPct val="0"/>
              </a:spcBef>
            </a:pPr>
            <a:r>
              <a:rPr lang="en-US" sz="1917">
                <a:solidFill>
                  <a:srgbClr val="FFFFFF"/>
                </a:solidFill>
                <a:latin typeface="Black Mango"/>
              </a:rPr>
              <a:t>Nganyaywana, Northern tablelands NSW</a:t>
            </a:r>
          </a:p>
          <a:p>
            <a:pPr algn="ctr">
              <a:lnSpc>
                <a:spcPts val="2685"/>
              </a:lnSpc>
              <a:spcBef>
                <a:spcPct val="0"/>
              </a:spcBef>
            </a:pPr>
            <a:r>
              <a:rPr lang="en-US" sz="1917">
                <a:solidFill>
                  <a:srgbClr val="FFFFFF"/>
                </a:solidFill>
                <a:latin typeface="Black Mango"/>
              </a:rPr>
              <a:t>Strawberry gum</a:t>
            </a:r>
          </a:p>
          <a:p>
            <a:pPr algn="ctr">
              <a:lnSpc>
                <a:spcPts val="2818"/>
              </a:lnSpc>
              <a:spcBef>
                <a:spcPct val="0"/>
              </a:spcBef>
            </a:pPr>
            <a:endParaRPr lang="en-US" sz="1917">
              <a:solidFill>
                <a:srgbClr val="FFFFFF"/>
              </a:solidFill>
              <a:latin typeface="Black Mango"/>
            </a:endParaRPr>
          </a:p>
          <a:p>
            <a:pPr algn="ctr">
              <a:lnSpc>
                <a:spcPts val="2818"/>
              </a:lnSpc>
              <a:spcBef>
                <a:spcPct val="0"/>
              </a:spcBef>
            </a:pPr>
            <a:endParaRPr lang="en-US" sz="1917">
              <a:solidFill>
                <a:srgbClr val="FFFFFF"/>
              </a:solidFill>
              <a:latin typeface="Black Mango"/>
            </a:endParaRPr>
          </a:p>
          <a:p>
            <a:pPr algn="ctr">
              <a:lnSpc>
                <a:spcPts val="2818"/>
              </a:lnSpc>
              <a:spcBef>
                <a:spcPct val="0"/>
              </a:spcBef>
            </a:pPr>
            <a:endParaRPr lang="en-US" sz="1917">
              <a:solidFill>
                <a:srgbClr val="FFFFFF"/>
              </a:solidFill>
              <a:latin typeface="Black Mango"/>
            </a:endParaRPr>
          </a:p>
        </p:txBody>
      </p:sp>
      <p:sp>
        <p:nvSpPr>
          <p:cNvPr id="3" name="Freeform 3"/>
          <p:cNvSpPr/>
          <p:nvPr/>
        </p:nvSpPr>
        <p:spPr>
          <a:xfrm>
            <a:off x="229322" y="650467"/>
            <a:ext cx="4135606" cy="4455234"/>
          </a:xfrm>
          <a:custGeom>
            <a:avLst/>
            <a:gdLst/>
            <a:ahLst/>
            <a:cxnLst/>
            <a:rect l="l" t="t" r="r" b="b"/>
            <a:pathLst>
              <a:path w="4135606" h="4455234">
                <a:moveTo>
                  <a:pt x="0" y="0"/>
                </a:moveTo>
                <a:lnTo>
                  <a:pt x="4135606" y="0"/>
                </a:lnTo>
                <a:lnTo>
                  <a:pt x="4135606" y="4455234"/>
                </a:lnTo>
                <a:lnTo>
                  <a:pt x="0" y="4455234"/>
                </a:lnTo>
                <a:lnTo>
                  <a:pt x="0" y="0"/>
                </a:lnTo>
                <a:close/>
              </a:path>
            </a:pathLst>
          </a:custGeom>
          <a:blipFill>
            <a:blip r:embed="rId2"/>
            <a:stretch>
              <a:fillRect l="-3864" r="-3864"/>
            </a:stretch>
          </a:blipFill>
        </p:spPr>
        <p:txBody>
          <a:bodyPr/>
          <a:lstStyle/>
          <a:p>
            <a:endParaRPr lang="en-AU"/>
          </a:p>
        </p:txBody>
      </p:sp>
      <p:sp>
        <p:nvSpPr>
          <p:cNvPr id="4" name="Freeform 4"/>
          <p:cNvSpPr/>
          <p:nvPr/>
        </p:nvSpPr>
        <p:spPr>
          <a:xfrm>
            <a:off x="7941129" y="1051282"/>
            <a:ext cx="2542032" cy="2926080"/>
          </a:xfrm>
          <a:custGeom>
            <a:avLst/>
            <a:gdLst/>
            <a:ahLst/>
            <a:cxnLst/>
            <a:rect l="l" t="t" r="r" b="b"/>
            <a:pathLst>
              <a:path w="2542032" h="2926080">
                <a:moveTo>
                  <a:pt x="0" y="0"/>
                </a:moveTo>
                <a:lnTo>
                  <a:pt x="2542032" y="0"/>
                </a:lnTo>
                <a:lnTo>
                  <a:pt x="2542032" y="2926080"/>
                </a:lnTo>
                <a:lnTo>
                  <a:pt x="0" y="29260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592386" y="3115581"/>
            <a:ext cx="5828411" cy="4091468"/>
          </a:xfrm>
          <a:custGeom>
            <a:avLst/>
            <a:gdLst/>
            <a:ahLst/>
            <a:cxnLst/>
            <a:rect l="l" t="t" r="r" b="b"/>
            <a:pathLst>
              <a:path w="5828411" h="4091468">
                <a:moveTo>
                  <a:pt x="0" y="0"/>
                </a:moveTo>
                <a:lnTo>
                  <a:pt x="5828411" y="0"/>
                </a:lnTo>
                <a:lnTo>
                  <a:pt x="5828411" y="4091468"/>
                </a:lnTo>
                <a:lnTo>
                  <a:pt x="0" y="4091468"/>
                </a:lnTo>
                <a:lnTo>
                  <a:pt x="0" y="0"/>
                </a:lnTo>
                <a:close/>
              </a:path>
            </a:pathLst>
          </a:custGeom>
          <a:blipFill>
            <a:blip r:embed="rId2"/>
            <a:stretch>
              <a:fillRect/>
            </a:stretch>
          </a:blipFill>
        </p:spPr>
        <p:txBody>
          <a:bodyPr/>
          <a:lstStyle/>
          <a:p>
            <a:endParaRPr lang="en-AU"/>
          </a:p>
        </p:txBody>
      </p:sp>
      <p:sp>
        <p:nvSpPr>
          <p:cNvPr id="3" name="Freeform 3"/>
          <p:cNvSpPr/>
          <p:nvPr/>
        </p:nvSpPr>
        <p:spPr>
          <a:xfrm>
            <a:off x="426157" y="2005851"/>
            <a:ext cx="3166229" cy="5201198"/>
          </a:xfrm>
          <a:custGeom>
            <a:avLst/>
            <a:gdLst/>
            <a:ahLst/>
            <a:cxnLst/>
            <a:rect l="l" t="t" r="r" b="b"/>
            <a:pathLst>
              <a:path w="3166229" h="5201198">
                <a:moveTo>
                  <a:pt x="0" y="0"/>
                </a:moveTo>
                <a:lnTo>
                  <a:pt x="3166229" y="0"/>
                </a:lnTo>
                <a:lnTo>
                  <a:pt x="3166229" y="5201198"/>
                </a:lnTo>
                <a:lnTo>
                  <a:pt x="0" y="5201198"/>
                </a:lnTo>
                <a:lnTo>
                  <a:pt x="0" y="0"/>
                </a:lnTo>
                <a:close/>
              </a:path>
            </a:pathLst>
          </a:custGeom>
          <a:blipFill>
            <a:blip r:embed="rId3">
              <a:alphaModFix amt="17000"/>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TextBox 4"/>
          <p:cNvSpPr txBox="1"/>
          <p:nvPr/>
        </p:nvSpPr>
        <p:spPr>
          <a:xfrm>
            <a:off x="106586" y="-525805"/>
            <a:ext cx="8670121" cy="3606599"/>
          </a:xfrm>
          <a:prstGeom prst="rect">
            <a:avLst/>
          </a:prstGeom>
        </p:spPr>
        <p:txBody>
          <a:bodyPr lIns="0" tIns="0" rIns="0" bIns="0" rtlCol="0" anchor="t">
            <a:spAutoFit/>
          </a:bodyPr>
          <a:lstStyle/>
          <a:p>
            <a:pPr>
              <a:lnSpc>
                <a:spcPts val="4417"/>
              </a:lnSpc>
              <a:spcBef>
                <a:spcPct val="0"/>
              </a:spcBef>
            </a:pPr>
            <a:endParaRPr/>
          </a:p>
          <a:p>
            <a:pPr>
              <a:lnSpc>
                <a:spcPts val="4417"/>
              </a:lnSpc>
              <a:spcBef>
                <a:spcPct val="0"/>
              </a:spcBef>
            </a:pPr>
            <a:r>
              <a:rPr lang="en-US" sz="3155">
                <a:solidFill>
                  <a:srgbClr val="E2704D"/>
                </a:solidFill>
                <a:latin typeface="Black Mango"/>
              </a:rPr>
              <a:t>Adnyamathanha – Ikara Flinders Ranges, SA</a:t>
            </a:r>
          </a:p>
          <a:p>
            <a:pPr>
              <a:lnSpc>
                <a:spcPts val="3332"/>
              </a:lnSpc>
              <a:spcBef>
                <a:spcPct val="0"/>
              </a:spcBef>
            </a:pPr>
            <a:r>
              <a:rPr lang="en-US" sz="2380">
                <a:solidFill>
                  <a:srgbClr val="FFFFFF"/>
                </a:solidFill>
                <a:latin typeface="Black Mango"/>
              </a:rPr>
              <a:t>Quandong – urti – native peach</a:t>
            </a:r>
          </a:p>
          <a:p>
            <a:pPr>
              <a:lnSpc>
                <a:spcPts val="3332"/>
              </a:lnSpc>
              <a:spcBef>
                <a:spcPct val="0"/>
              </a:spcBef>
            </a:pPr>
            <a:r>
              <a:rPr lang="en-US" sz="2380">
                <a:solidFill>
                  <a:srgbClr val="FFFFFF"/>
                </a:solidFill>
                <a:latin typeface="Black Mango"/>
              </a:rPr>
              <a:t>Native lemongrass</a:t>
            </a:r>
          </a:p>
          <a:p>
            <a:pPr>
              <a:lnSpc>
                <a:spcPts val="3332"/>
              </a:lnSpc>
              <a:spcBef>
                <a:spcPct val="0"/>
              </a:spcBef>
            </a:pPr>
            <a:r>
              <a:rPr lang="en-US" sz="2380">
                <a:solidFill>
                  <a:srgbClr val="FFFFFF"/>
                </a:solidFill>
                <a:latin typeface="Black Mango"/>
              </a:rPr>
              <a:t>Wattleseed (acacia)</a:t>
            </a:r>
          </a:p>
          <a:p>
            <a:pPr>
              <a:lnSpc>
                <a:spcPts val="3332"/>
              </a:lnSpc>
              <a:spcBef>
                <a:spcPct val="0"/>
              </a:spcBef>
            </a:pPr>
            <a:r>
              <a:rPr lang="en-US" sz="2380">
                <a:solidFill>
                  <a:srgbClr val="FFFFFF"/>
                </a:solidFill>
                <a:latin typeface="Black Mango"/>
              </a:rPr>
              <a:t>Ngadjuri – Clare Valley, SA</a:t>
            </a:r>
          </a:p>
          <a:p>
            <a:pPr>
              <a:lnSpc>
                <a:spcPts val="3332"/>
              </a:lnSpc>
              <a:spcBef>
                <a:spcPct val="0"/>
              </a:spcBef>
            </a:pPr>
            <a:r>
              <a:rPr lang="en-US" sz="2380">
                <a:solidFill>
                  <a:srgbClr val="FFFFFF"/>
                </a:solidFill>
                <a:latin typeface="Black Mango"/>
              </a:rPr>
              <a:t>Muntries (native apple)</a:t>
            </a:r>
          </a:p>
          <a:p>
            <a:pPr>
              <a:lnSpc>
                <a:spcPts val="3332"/>
              </a:lnSpc>
              <a:spcBef>
                <a:spcPct val="0"/>
              </a:spcBef>
            </a:pPr>
            <a:r>
              <a:rPr lang="en-US" sz="2380">
                <a:solidFill>
                  <a:srgbClr val="FFFFFF"/>
                </a:solidFill>
                <a:latin typeface="Black Mango"/>
              </a:rPr>
              <a:t>Lilly pilly</a:t>
            </a:r>
          </a:p>
        </p:txBody>
      </p:sp>
      <p:sp>
        <p:nvSpPr>
          <p:cNvPr id="5" name="Freeform 5"/>
          <p:cNvSpPr/>
          <p:nvPr/>
        </p:nvSpPr>
        <p:spPr>
          <a:xfrm>
            <a:off x="5255376" y="1686857"/>
            <a:ext cx="3901440" cy="1134964"/>
          </a:xfrm>
          <a:custGeom>
            <a:avLst/>
            <a:gdLst/>
            <a:ahLst/>
            <a:cxnLst/>
            <a:rect l="l" t="t" r="r" b="b"/>
            <a:pathLst>
              <a:path w="3901440" h="1134964">
                <a:moveTo>
                  <a:pt x="0" y="0"/>
                </a:moveTo>
                <a:lnTo>
                  <a:pt x="3901440" y="0"/>
                </a:lnTo>
                <a:lnTo>
                  <a:pt x="3901440" y="1134965"/>
                </a:lnTo>
                <a:lnTo>
                  <a:pt x="0" y="11349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876800" y="334886"/>
            <a:ext cx="4460809" cy="6628559"/>
          </a:xfrm>
          <a:custGeom>
            <a:avLst/>
            <a:gdLst/>
            <a:ahLst/>
            <a:cxnLst/>
            <a:rect l="l" t="t" r="r" b="b"/>
            <a:pathLst>
              <a:path w="4460809" h="6628559">
                <a:moveTo>
                  <a:pt x="0" y="0"/>
                </a:moveTo>
                <a:lnTo>
                  <a:pt x="4460809" y="0"/>
                </a:lnTo>
                <a:lnTo>
                  <a:pt x="4460809" y="6628560"/>
                </a:lnTo>
                <a:lnTo>
                  <a:pt x="0" y="6628560"/>
                </a:lnTo>
                <a:lnTo>
                  <a:pt x="0" y="0"/>
                </a:lnTo>
                <a:close/>
              </a:path>
            </a:pathLst>
          </a:custGeom>
          <a:blipFill>
            <a:blip r:embed="rId2"/>
            <a:stretch>
              <a:fillRect l="-3038" r="-3038"/>
            </a:stretch>
          </a:blipFill>
        </p:spPr>
        <p:txBody>
          <a:bodyPr/>
          <a:lstStyle/>
          <a:p>
            <a:endParaRPr lang="en-AU"/>
          </a:p>
        </p:txBody>
      </p:sp>
      <p:sp>
        <p:nvSpPr>
          <p:cNvPr id="3" name="Freeform 3"/>
          <p:cNvSpPr/>
          <p:nvPr/>
        </p:nvSpPr>
        <p:spPr>
          <a:xfrm>
            <a:off x="207251" y="1172524"/>
            <a:ext cx="4340796" cy="2286760"/>
          </a:xfrm>
          <a:custGeom>
            <a:avLst/>
            <a:gdLst/>
            <a:ahLst/>
            <a:cxnLst/>
            <a:rect l="l" t="t" r="r" b="b"/>
            <a:pathLst>
              <a:path w="4340796" h="2286760">
                <a:moveTo>
                  <a:pt x="0" y="0"/>
                </a:moveTo>
                <a:lnTo>
                  <a:pt x="4340796" y="0"/>
                </a:lnTo>
                <a:lnTo>
                  <a:pt x="4340796" y="2286759"/>
                </a:lnTo>
                <a:lnTo>
                  <a:pt x="0" y="22867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Freeform 4"/>
          <p:cNvSpPr/>
          <p:nvPr/>
        </p:nvSpPr>
        <p:spPr>
          <a:xfrm>
            <a:off x="207251" y="4096296"/>
            <a:ext cx="4459333" cy="2867150"/>
          </a:xfrm>
          <a:custGeom>
            <a:avLst/>
            <a:gdLst/>
            <a:ahLst/>
            <a:cxnLst/>
            <a:rect l="l" t="t" r="r" b="b"/>
            <a:pathLst>
              <a:path w="4459333" h="2867150">
                <a:moveTo>
                  <a:pt x="0" y="0"/>
                </a:moveTo>
                <a:lnTo>
                  <a:pt x="4459333" y="0"/>
                </a:lnTo>
                <a:lnTo>
                  <a:pt x="4459333" y="2867150"/>
                </a:lnTo>
                <a:lnTo>
                  <a:pt x="0" y="2867150"/>
                </a:lnTo>
                <a:lnTo>
                  <a:pt x="0" y="0"/>
                </a:lnTo>
                <a:close/>
              </a:path>
            </a:pathLst>
          </a:custGeom>
          <a:blipFill>
            <a:blip r:embed="rId5"/>
            <a:stretch>
              <a:fillRect l="-11518" r="-2784"/>
            </a:stretch>
          </a:blipFill>
        </p:spPr>
        <p:txBody>
          <a:bodyPr/>
          <a:lstStyle/>
          <a:p>
            <a:endParaRPr lang="en-AU"/>
          </a:p>
        </p:txBody>
      </p:sp>
      <p:sp>
        <p:nvSpPr>
          <p:cNvPr id="5" name="TextBox 5"/>
          <p:cNvSpPr txBox="1"/>
          <p:nvPr/>
        </p:nvSpPr>
        <p:spPr>
          <a:xfrm>
            <a:off x="279696" y="202859"/>
            <a:ext cx="3924970" cy="3526682"/>
          </a:xfrm>
          <a:prstGeom prst="rect">
            <a:avLst/>
          </a:prstGeom>
        </p:spPr>
        <p:txBody>
          <a:bodyPr lIns="0" tIns="0" rIns="0" bIns="0" rtlCol="0" anchor="t">
            <a:spAutoFit/>
          </a:bodyPr>
          <a:lstStyle/>
          <a:p>
            <a:pPr algn="ctr">
              <a:lnSpc>
                <a:spcPts val="4229"/>
              </a:lnSpc>
              <a:spcBef>
                <a:spcPct val="0"/>
              </a:spcBef>
            </a:pPr>
            <a:r>
              <a:rPr lang="en-US" sz="3021">
                <a:solidFill>
                  <a:srgbClr val="E2704D"/>
                </a:solidFill>
                <a:latin typeface="Black Mango"/>
              </a:rPr>
              <a:t>Lutruwita, Tasmania</a:t>
            </a:r>
          </a:p>
          <a:p>
            <a:pPr>
              <a:lnSpc>
                <a:spcPts val="3692"/>
              </a:lnSpc>
              <a:spcBef>
                <a:spcPct val="0"/>
              </a:spcBef>
            </a:pPr>
            <a:endParaRPr lang="en-US" sz="3021">
              <a:solidFill>
                <a:srgbClr val="E2704D"/>
              </a:solidFill>
              <a:latin typeface="Black Mango"/>
            </a:endParaRPr>
          </a:p>
          <a:p>
            <a:pPr>
              <a:lnSpc>
                <a:spcPts val="2852"/>
              </a:lnSpc>
              <a:spcBef>
                <a:spcPct val="0"/>
              </a:spcBef>
            </a:pPr>
            <a:r>
              <a:rPr lang="en-US" sz="2037">
                <a:solidFill>
                  <a:srgbClr val="FFFFFF"/>
                </a:solidFill>
                <a:latin typeface="Black Mango"/>
              </a:rPr>
              <a:t>Native pepper berries</a:t>
            </a:r>
          </a:p>
          <a:p>
            <a:pPr>
              <a:lnSpc>
                <a:spcPts val="2852"/>
              </a:lnSpc>
              <a:spcBef>
                <a:spcPct val="0"/>
              </a:spcBef>
            </a:pPr>
            <a:endParaRPr lang="en-US" sz="2037">
              <a:solidFill>
                <a:srgbClr val="FFFFFF"/>
              </a:solidFill>
              <a:latin typeface="Black Mango"/>
            </a:endParaRPr>
          </a:p>
          <a:p>
            <a:pPr>
              <a:lnSpc>
                <a:spcPts val="2852"/>
              </a:lnSpc>
              <a:spcBef>
                <a:spcPct val="0"/>
              </a:spcBef>
            </a:pPr>
            <a:r>
              <a:rPr lang="en-US" sz="2037">
                <a:solidFill>
                  <a:srgbClr val="FFFFFF"/>
                </a:solidFill>
                <a:latin typeface="Black Mango"/>
              </a:rPr>
              <a:t>Pepper berry leaves</a:t>
            </a:r>
          </a:p>
          <a:p>
            <a:pPr>
              <a:lnSpc>
                <a:spcPts val="2852"/>
              </a:lnSpc>
              <a:spcBef>
                <a:spcPct val="0"/>
              </a:spcBef>
            </a:pPr>
            <a:endParaRPr lang="en-US" sz="2037">
              <a:solidFill>
                <a:srgbClr val="FFFFFF"/>
              </a:solidFill>
              <a:latin typeface="Black Mango"/>
            </a:endParaRPr>
          </a:p>
          <a:p>
            <a:pPr>
              <a:lnSpc>
                <a:spcPts val="2852"/>
              </a:lnSpc>
              <a:spcBef>
                <a:spcPct val="0"/>
              </a:spcBef>
            </a:pPr>
            <a:r>
              <a:rPr lang="en-US" sz="2037">
                <a:solidFill>
                  <a:srgbClr val="FFFFFF"/>
                </a:solidFill>
                <a:latin typeface="Black Mango"/>
              </a:rPr>
              <a:t>Sea parsley</a:t>
            </a:r>
          </a:p>
          <a:p>
            <a:pPr>
              <a:lnSpc>
                <a:spcPts val="2852"/>
              </a:lnSpc>
              <a:spcBef>
                <a:spcPct val="0"/>
              </a:spcBef>
            </a:pPr>
            <a:endParaRPr lang="en-US" sz="2037">
              <a:solidFill>
                <a:srgbClr val="FFFFFF"/>
              </a:solidFill>
              <a:latin typeface="Black Mango"/>
            </a:endParaRPr>
          </a:p>
          <a:p>
            <a:pPr>
              <a:lnSpc>
                <a:spcPts val="2852"/>
              </a:lnSpc>
              <a:spcBef>
                <a:spcPct val="0"/>
              </a:spcBef>
            </a:pPr>
            <a:r>
              <a:rPr lang="en-US" sz="2037">
                <a:solidFill>
                  <a:srgbClr val="FFFFFF"/>
                </a:solidFill>
                <a:latin typeface="Black Mango"/>
              </a:rPr>
              <a:t>White kunzea flowers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78603" y="1056527"/>
            <a:ext cx="9674997" cy="5527153"/>
            <a:chOff x="0" y="0"/>
            <a:chExt cx="12382500" cy="7073900"/>
          </a:xfrm>
        </p:grpSpPr>
        <p:sp>
          <p:nvSpPr>
            <p:cNvPr id="3" name="Freeform 3"/>
            <p:cNvSpPr/>
            <p:nvPr/>
          </p:nvSpPr>
          <p:spPr>
            <a:xfrm>
              <a:off x="0" y="0"/>
              <a:ext cx="12382500" cy="7073900"/>
            </a:xfrm>
            <a:custGeom>
              <a:avLst/>
              <a:gdLst/>
              <a:ahLst/>
              <a:cxnLst/>
              <a:rect l="l" t="t" r="r" b="b"/>
              <a:pathLst>
                <a:path w="12382500" h="7073900">
                  <a:moveTo>
                    <a:pt x="0" y="0"/>
                  </a:moveTo>
                  <a:lnTo>
                    <a:pt x="0" y="7073900"/>
                  </a:lnTo>
                  <a:lnTo>
                    <a:pt x="12382500" y="7073900"/>
                  </a:lnTo>
                  <a:lnTo>
                    <a:pt x="12382500" y="0"/>
                  </a:lnTo>
                  <a:close/>
                </a:path>
              </a:pathLst>
            </a:custGeom>
            <a:blipFill>
              <a:blip r:embed="rId2"/>
              <a:stretch>
                <a:fillRect t="-989" r="-3487" b="-985"/>
              </a:stretch>
            </a:blipFill>
          </p:spPr>
          <p:txBody>
            <a:bodyPr/>
            <a:lstStyle/>
            <a:p>
              <a:endParaRPr lang="en-AU"/>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36470" y="3537091"/>
            <a:ext cx="3994867" cy="3657600"/>
          </a:xfrm>
          <a:custGeom>
            <a:avLst/>
            <a:gdLst/>
            <a:ahLst/>
            <a:cxnLst/>
            <a:rect l="l" t="t" r="r" b="b"/>
            <a:pathLst>
              <a:path w="3994867" h="3657600">
                <a:moveTo>
                  <a:pt x="0" y="0"/>
                </a:moveTo>
                <a:lnTo>
                  <a:pt x="3994867" y="0"/>
                </a:lnTo>
                <a:lnTo>
                  <a:pt x="3994867" y="3657600"/>
                </a:lnTo>
                <a:lnTo>
                  <a:pt x="0" y="3657600"/>
                </a:lnTo>
                <a:lnTo>
                  <a:pt x="0" y="0"/>
                </a:lnTo>
                <a:close/>
              </a:path>
            </a:pathLst>
          </a:custGeom>
          <a:blipFill>
            <a:blip r:embed="rId2"/>
            <a:stretch>
              <a:fillRect/>
            </a:stretch>
          </a:blipFill>
        </p:spPr>
        <p:txBody>
          <a:bodyPr/>
          <a:lstStyle/>
          <a:p>
            <a:endParaRPr lang="en-AU"/>
          </a:p>
        </p:txBody>
      </p:sp>
      <p:sp>
        <p:nvSpPr>
          <p:cNvPr id="3" name="Freeform 3"/>
          <p:cNvSpPr/>
          <p:nvPr/>
        </p:nvSpPr>
        <p:spPr>
          <a:xfrm>
            <a:off x="4876800" y="175099"/>
            <a:ext cx="4541009" cy="3154109"/>
          </a:xfrm>
          <a:custGeom>
            <a:avLst/>
            <a:gdLst/>
            <a:ahLst/>
            <a:cxnLst/>
            <a:rect l="l" t="t" r="r" b="b"/>
            <a:pathLst>
              <a:path w="4541009" h="3154109">
                <a:moveTo>
                  <a:pt x="0" y="0"/>
                </a:moveTo>
                <a:lnTo>
                  <a:pt x="4541009" y="0"/>
                </a:lnTo>
                <a:lnTo>
                  <a:pt x="4541009" y="3154109"/>
                </a:lnTo>
                <a:lnTo>
                  <a:pt x="0" y="3154109"/>
                </a:lnTo>
                <a:lnTo>
                  <a:pt x="0" y="0"/>
                </a:lnTo>
                <a:close/>
              </a:path>
            </a:pathLst>
          </a:custGeom>
          <a:blipFill>
            <a:blip r:embed="rId3"/>
            <a:stretch>
              <a:fillRect/>
            </a:stretch>
          </a:blipFill>
        </p:spPr>
        <p:txBody>
          <a:bodyPr/>
          <a:lstStyle/>
          <a:p>
            <a:endParaRPr lang="en-AU"/>
          </a:p>
        </p:txBody>
      </p:sp>
      <p:sp>
        <p:nvSpPr>
          <p:cNvPr id="4" name="Freeform 4"/>
          <p:cNvSpPr/>
          <p:nvPr/>
        </p:nvSpPr>
        <p:spPr>
          <a:xfrm>
            <a:off x="2096911" y="87550"/>
            <a:ext cx="2779889" cy="3329208"/>
          </a:xfrm>
          <a:custGeom>
            <a:avLst/>
            <a:gdLst/>
            <a:ahLst/>
            <a:cxnLst/>
            <a:rect l="l" t="t" r="r" b="b"/>
            <a:pathLst>
              <a:path w="2779889" h="3329208">
                <a:moveTo>
                  <a:pt x="0" y="0"/>
                </a:moveTo>
                <a:lnTo>
                  <a:pt x="2779889" y="0"/>
                </a:lnTo>
                <a:lnTo>
                  <a:pt x="2779889" y="3329207"/>
                </a:lnTo>
                <a:lnTo>
                  <a:pt x="0" y="3329207"/>
                </a:lnTo>
                <a:lnTo>
                  <a:pt x="0" y="0"/>
                </a:lnTo>
                <a:close/>
              </a:path>
            </a:pathLst>
          </a:custGeom>
          <a:blipFill>
            <a:blip r:embed="rId4">
              <a:alphaModFix amt="42000"/>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TextBox 5"/>
          <p:cNvSpPr txBox="1"/>
          <p:nvPr/>
        </p:nvSpPr>
        <p:spPr>
          <a:xfrm>
            <a:off x="162043" y="33832"/>
            <a:ext cx="3168333" cy="4857325"/>
          </a:xfrm>
          <a:prstGeom prst="rect">
            <a:avLst/>
          </a:prstGeom>
        </p:spPr>
        <p:txBody>
          <a:bodyPr lIns="0" tIns="0" rIns="0" bIns="0" rtlCol="0" anchor="t">
            <a:spAutoFit/>
          </a:bodyPr>
          <a:lstStyle/>
          <a:p>
            <a:pPr>
              <a:lnSpc>
                <a:spcPts val="3513"/>
              </a:lnSpc>
              <a:spcBef>
                <a:spcPct val="0"/>
              </a:spcBef>
            </a:pPr>
            <a:r>
              <a:rPr lang="en-US" sz="2509">
                <a:solidFill>
                  <a:srgbClr val="FF5757"/>
                </a:solidFill>
                <a:latin typeface="Black Mango"/>
              </a:rPr>
              <a:t>Wurundjeri, VIC</a:t>
            </a:r>
          </a:p>
          <a:p>
            <a:pPr>
              <a:lnSpc>
                <a:spcPts val="3513"/>
              </a:lnSpc>
              <a:spcBef>
                <a:spcPct val="0"/>
              </a:spcBef>
            </a:pPr>
            <a:r>
              <a:rPr lang="en-US" sz="2509">
                <a:solidFill>
                  <a:srgbClr val="FFFFFF"/>
                </a:solidFill>
                <a:latin typeface="Black Mango"/>
              </a:rPr>
              <a:t>Peppermint gum</a:t>
            </a:r>
          </a:p>
          <a:p>
            <a:pPr>
              <a:lnSpc>
                <a:spcPts val="3513"/>
              </a:lnSpc>
              <a:spcBef>
                <a:spcPct val="0"/>
              </a:spcBef>
            </a:pPr>
            <a:r>
              <a:rPr lang="en-US" sz="2509">
                <a:solidFill>
                  <a:srgbClr val="FFFFFF"/>
                </a:solidFill>
                <a:latin typeface="Black Mango"/>
              </a:rPr>
              <a:t>Kakadu plum – Gubinge</a:t>
            </a: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a:p>
            <a:pPr>
              <a:lnSpc>
                <a:spcPts val="3513"/>
              </a:lnSpc>
              <a:spcBef>
                <a:spcPct val="0"/>
              </a:spcBef>
            </a:pPr>
            <a:endParaRPr lang="en-US" sz="2509">
              <a:solidFill>
                <a:srgbClr val="FFFFFF"/>
              </a:solidFill>
              <a:latin typeface="Black Mango"/>
            </a:endParaRPr>
          </a:p>
        </p:txBody>
      </p:sp>
      <p:sp>
        <p:nvSpPr>
          <p:cNvPr id="6" name="TextBox 6"/>
          <p:cNvSpPr txBox="1"/>
          <p:nvPr/>
        </p:nvSpPr>
        <p:spPr>
          <a:xfrm>
            <a:off x="5366936" y="4306129"/>
            <a:ext cx="3655144" cy="2434243"/>
          </a:xfrm>
          <a:prstGeom prst="rect">
            <a:avLst/>
          </a:prstGeom>
        </p:spPr>
        <p:txBody>
          <a:bodyPr lIns="0" tIns="0" rIns="0" bIns="0" rtlCol="0" anchor="t">
            <a:spAutoFit/>
          </a:bodyPr>
          <a:lstStyle/>
          <a:p>
            <a:pPr algn="ctr">
              <a:lnSpc>
                <a:spcPts val="3589"/>
              </a:lnSpc>
              <a:spcBef>
                <a:spcPct val="0"/>
              </a:spcBef>
            </a:pPr>
            <a:r>
              <a:rPr lang="en-US" sz="2563">
                <a:solidFill>
                  <a:srgbClr val="E2704D"/>
                </a:solidFill>
                <a:latin typeface="Black Mango"/>
              </a:rPr>
              <a:t>Noongar/Nyungar, WA</a:t>
            </a:r>
          </a:p>
          <a:p>
            <a:pPr algn="ctr">
              <a:lnSpc>
                <a:spcPts val="3169"/>
              </a:lnSpc>
              <a:spcBef>
                <a:spcPct val="0"/>
              </a:spcBef>
            </a:pPr>
            <a:r>
              <a:rPr lang="en-US" sz="2263">
                <a:solidFill>
                  <a:srgbClr val="FFFFFF"/>
                </a:solidFill>
                <a:latin typeface="Black Mango"/>
              </a:rPr>
              <a:t>Native blood plums</a:t>
            </a:r>
          </a:p>
          <a:p>
            <a:pPr algn="ctr">
              <a:lnSpc>
                <a:spcPts val="3169"/>
              </a:lnSpc>
              <a:spcBef>
                <a:spcPct val="0"/>
              </a:spcBef>
            </a:pPr>
            <a:r>
              <a:rPr lang="en-US" sz="2263">
                <a:solidFill>
                  <a:srgbClr val="FFFFFF"/>
                </a:solidFill>
                <a:latin typeface="Black Mango"/>
              </a:rPr>
              <a:t>Native desert limes</a:t>
            </a:r>
          </a:p>
          <a:p>
            <a:pPr algn="ctr">
              <a:lnSpc>
                <a:spcPts val="3169"/>
              </a:lnSpc>
              <a:spcBef>
                <a:spcPct val="0"/>
              </a:spcBef>
            </a:pPr>
            <a:r>
              <a:rPr lang="en-US" sz="2263">
                <a:solidFill>
                  <a:srgbClr val="FFFFFF"/>
                </a:solidFill>
                <a:latin typeface="Black Mango"/>
              </a:rPr>
              <a:t>Geraldton wax</a:t>
            </a:r>
          </a:p>
          <a:p>
            <a:pPr algn="ctr">
              <a:lnSpc>
                <a:spcPts val="3169"/>
              </a:lnSpc>
              <a:spcBef>
                <a:spcPct val="0"/>
              </a:spcBef>
            </a:pPr>
            <a:r>
              <a:rPr lang="en-US" sz="2263">
                <a:solidFill>
                  <a:srgbClr val="FFFFFF"/>
                </a:solidFill>
                <a:latin typeface="Black Mango"/>
              </a:rPr>
              <a:t>Sandalwood nuts</a:t>
            </a:r>
          </a:p>
          <a:p>
            <a:pPr algn="ctr">
              <a:lnSpc>
                <a:spcPts val="3169"/>
              </a:lnSpc>
              <a:spcBef>
                <a:spcPct val="0"/>
              </a:spcBef>
            </a:pPr>
            <a:r>
              <a:rPr lang="en-US" sz="2263">
                <a:solidFill>
                  <a:srgbClr val="FFFFFF"/>
                </a:solidFill>
                <a:latin typeface="Black Mango"/>
              </a:rPr>
              <a:t>Sea parsley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170716" y="1100329"/>
            <a:ext cx="4146784" cy="5483351"/>
          </a:xfrm>
          <a:custGeom>
            <a:avLst/>
            <a:gdLst/>
            <a:ahLst/>
            <a:cxnLst/>
            <a:rect l="l" t="t" r="r" b="b"/>
            <a:pathLst>
              <a:path w="4146784" h="5483351">
                <a:moveTo>
                  <a:pt x="0" y="0"/>
                </a:moveTo>
                <a:lnTo>
                  <a:pt x="4146785" y="0"/>
                </a:lnTo>
                <a:lnTo>
                  <a:pt x="4146785" y="5483351"/>
                </a:lnTo>
                <a:lnTo>
                  <a:pt x="0" y="5483351"/>
                </a:lnTo>
                <a:lnTo>
                  <a:pt x="0" y="0"/>
                </a:lnTo>
                <a:close/>
              </a:path>
            </a:pathLst>
          </a:custGeom>
          <a:blipFill>
            <a:blip r:embed="rId2"/>
            <a:stretch>
              <a:fillRect/>
            </a:stretch>
          </a:blipFill>
        </p:spPr>
        <p:txBody>
          <a:bodyPr/>
          <a:lstStyle/>
          <a:p>
            <a:endParaRPr lang="en-AU"/>
          </a:p>
        </p:txBody>
      </p:sp>
      <p:sp>
        <p:nvSpPr>
          <p:cNvPr id="3" name="Freeform 3"/>
          <p:cNvSpPr/>
          <p:nvPr/>
        </p:nvSpPr>
        <p:spPr>
          <a:xfrm>
            <a:off x="0" y="130002"/>
            <a:ext cx="4519363" cy="7424005"/>
          </a:xfrm>
          <a:custGeom>
            <a:avLst/>
            <a:gdLst/>
            <a:ahLst/>
            <a:cxnLst/>
            <a:rect l="l" t="t" r="r" b="b"/>
            <a:pathLst>
              <a:path w="4519363" h="7424005">
                <a:moveTo>
                  <a:pt x="0" y="0"/>
                </a:moveTo>
                <a:lnTo>
                  <a:pt x="4519363" y="0"/>
                </a:lnTo>
                <a:lnTo>
                  <a:pt x="4519363" y="7424005"/>
                </a:lnTo>
                <a:lnTo>
                  <a:pt x="0" y="7424005"/>
                </a:lnTo>
                <a:lnTo>
                  <a:pt x="0" y="0"/>
                </a:lnTo>
                <a:close/>
              </a:path>
            </a:pathLst>
          </a:custGeom>
          <a:blipFill>
            <a:blip r:embed="rId3">
              <a:alphaModFix amt="17000"/>
              <a:extLst>
                <a:ext uri="{96DAC541-7B7A-43D3-8B79-37D633B846F1}">
                  <asvg:svgBlip xmlns:asvg="http://schemas.microsoft.com/office/drawing/2016/SVG/main" r:embed="rId4"/>
                </a:ext>
              </a:extLst>
            </a:blip>
            <a:stretch>
              <a:fillRect/>
            </a:stretch>
          </a:blipFill>
        </p:spPr>
        <p:txBody>
          <a:bodyPr/>
          <a:lstStyle/>
          <a:p>
            <a:endParaRPr lang="en-AU"/>
          </a:p>
        </p:txBody>
      </p:sp>
      <p:sp>
        <p:nvSpPr>
          <p:cNvPr id="4" name="TextBox 4"/>
          <p:cNvSpPr txBox="1"/>
          <p:nvPr/>
        </p:nvSpPr>
        <p:spPr>
          <a:xfrm>
            <a:off x="347181" y="168157"/>
            <a:ext cx="3888980" cy="7423150"/>
          </a:xfrm>
          <a:prstGeom prst="rect">
            <a:avLst/>
          </a:prstGeom>
        </p:spPr>
        <p:txBody>
          <a:bodyPr lIns="0" tIns="0" rIns="0" bIns="0" rtlCol="0" anchor="t">
            <a:spAutoFit/>
          </a:bodyPr>
          <a:lstStyle/>
          <a:p>
            <a:pPr>
              <a:lnSpc>
                <a:spcPts val="3499"/>
              </a:lnSpc>
              <a:spcBef>
                <a:spcPct val="0"/>
              </a:spcBef>
            </a:pPr>
            <a:r>
              <a:rPr lang="en-US" sz="2499">
                <a:solidFill>
                  <a:srgbClr val="FF5757"/>
                </a:solidFill>
                <a:latin typeface="Black Mango"/>
              </a:rPr>
              <a:t>Kaurna, Adelaide, SA</a:t>
            </a:r>
          </a:p>
          <a:p>
            <a:pPr>
              <a:lnSpc>
                <a:spcPts val="3499"/>
              </a:lnSpc>
              <a:spcBef>
                <a:spcPct val="0"/>
              </a:spcBef>
            </a:pPr>
            <a:r>
              <a:rPr lang="en-US" sz="2499">
                <a:solidFill>
                  <a:srgbClr val="FFFFFF"/>
                </a:solidFill>
                <a:latin typeface="Black Mango"/>
              </a:rPr>
              <a:t>Muntries (native apple)</a:t>
            </a:r>
          </a:p>
          <a:p>
            <a:pPr>
              <a:lnSpc>
                <a:spcPts val="3499"/>
              </a:lnSpc>
              <a:spcBef>
                <a:spcPct val="0"/>
              </a:spcBef>
            </a:pPr>
            <a:r>
              <a:rPr lang="en-US" sz="2499">
                <a:solidFill>
                  <a:srgbClr val="FFFFFF"/>
                </a:solidFill>
                <a:latin typeface="Black Mango"/>
              </a:rPr>
              <a:t>Coastal wattleseed</a:t>
            </a:r>
          </a:p>
          <a:p>
            <a:pPr>
              <a:lnSpc>
                <a:spcPts val="3499"/>
              </a:lnSpc>
              <a:spcBef>
                <a:spcPct val="0"/>
              </a:spcBef>
            </a:pPr>
            <a:r>
              <a:rPr lang="en-US" sz="2499">
                <a:solidFill>
                  <a:srgbClr val="FFFFFF"/>
                </a:solidFill>
                <a:latin typeface="Black Mango"/>
              </a:rPr>
              <a:t>native rosemary</a:t>
            </a:r>
          </a:p>
          <a:p>
            <a:pPr>
              <a:lnSpc>
                <a:spcPts val="3499"/>
              </a:lnSpc>
              <a:spcBef>
                <a:spcPct val="0"/>
              </a:spcBef>
            </a:pPr>
            <a:r>
              <a:rPr lang="en-US" sz="2499">
                <a:solidFill>
                  <a:srgbClr val="FFFFFF"/>
                </a:solidFill>
                <a:latin typeface="Black Mango"/>
              </a:rPr>
              <a:t>native basil</a:t>
            </a:r>
          </a:p>
          <a:p>
            <a:pPr>
              <a:lnSpc>
                <a:spcPts val="3499"/>
              </a:lnSpc>
              <a:spcBef>
                <a:spcPct val="0"/>
              </a:spcBef>
            </a:pPr>
            <a:r>
              <a:rPr lang="en-US" sz="2499">
                <a:solidFill>
                  <a:srgbClr val="FFFFFF"/>
                </a:solidFill>
                <a:latin typeface="Black Mango"/>
              </a:rPr>
              <a:t>native lemongrass</a:t>
            </a:r>
          </a:p>
          <a:p>
            <a:pPr>
              <a:lnSpc>
                <a:spcPts val="3499"/>
              </a:lnSpc>
              <a:spcBef>
                <a:spcPct val="0"/>
              </a:spcBef>
            </a:pPr>
            <a:r>
              <a:rPr lang="en-US" sz="2499">
                <a:solidFill>
                  <a:srgbClr val="FFFFFF"/>
                </a:solidFill>
                <a:latin typeface="Black Mango"/>
              </a:rPr>
              <a:t>pepper</a:t>
            </a:r>
          </a:p>
          <a:p>
            <a:pPr>
              <a:lnSpc>
                <a:spcPts val="3499"/>
              </a:lnSpc>
              <a:spcBef>
                <a:spcPct val="0"/>
              </a:spcBef>
            </a:pPr>
            <a:r>
              <a:rPr lang="en-US" sz="2499">
                <a:solidFill>
                  <a:srgbClr val="FFFFFF"/>
                </a:solidFill>
                <a:latin typeface="Black Mango"/>
              </a:rPr>
              <a:t>native celery</a:t>
            </a:r>
          </a:p>
          <a:p>
            <a:pPr>
              <a:lnSpc>
                <a:spcPts val="3499"/>
              </a:lnSpc>
              <a:spcBef>
                <a:spcPct val="0"/>
              </a:spcBef>
            </a:pPr>
            <a:r>
              <a:rPr lang="en-US" sz="2499">
                <a:solidFill>
                  <a:srgbClr val="FFFFFF"/>
                </a:solidFill>
                <a:latin typeface="Black Mango"/>
              </a:rPr>
              <a:t>native parsley</a:t>
            </a:r>
          </a:p>
          <a:p>
            <a:pPr>
              <a:lnSpc>
                <a:spcPts val="3499"/>
              </a:lnSpc>
              <a:spcBef>
                <a:spcPct val="0"/>
              </a:spcBef>
            </a:pPr>
            <a:r>
              <a:rPr lang="en-US" sz="2499">
                <a:solidFill>
                  <a:srgbClr val="FFFFFF"/>
                </a:solidFill>
                <a:latin typeface="Black Mango"/>
              </a:rPr>
              <a:t>river mint</a:t>
            </a:r>
          </a:p>
          <a:p>
            <a:pPr>
              <a:lnSpc>
                <a:spcPts val="3499"/>
              </a:lnSpc>
              <a:spcBef>
                <a:spcPct val="0"/>
              </a:spcBef>
            </a:pPr>
            <a:r>
              <a:rPr lang="en-US" sz="2499">
                <a:solidFill>
                  <a:srgbClr val="FFFFFF"/>
                </a:solidFill>
                <a:latin typeface="Black Mango"/>
              </a:rPr>
              <a:t>native peppermint</a:t>
            </a:r>
          </a:p>
          <a:p>
            <a:pPr>
              <a:lnSpc>
                <a:spcPts val="3499"/>
              </a:lnSpc>
              <a:spcBef>
                <a:spcPct val="0"/>
              </a:spcBef>
            </a:pPr>
            <a:r>
              <a:rPr lang="en-US" sz="2499">
                <a:solidFill>
                  <a:srgbClr val="FFFFFF"/>
                </a:solidFill>
                <a:latin typeface="Black Mango"/>
              </a:rPr>
              <a:t>Ngarrindjeri, Coorong, SA</a:t>
            </a:r>
          </a:p>
          <a:p>
            <a:pPr>
              <a:lnSpc>
                <a:spcPts val="3499"/>
              </a:lnSpc>
              <a:spcBef>
                <a:spcPct val="0"/>
              </a:spcBef>
            </a:pPr>
            <a:r>
              <a:rPr lang="en-US" sz="2499">
                <a:solidFill>
                  <a:srgbClr val="FFFFFF"/>
                </a:solidFill>
                <a:latin typeface="Black Mango"/>
              </a:rPr>
              <a:t>Sandalwood nuts</a:t>
            </a:r>
          </a:p>
          <a:p>
            <a:pPr>
              <a:lnSpc>
                <a:spcPts val="3499"/>
              </a:lnSpc>
              <a:spcBef>
                <a:spcPct val="0"/>
              </a:spcBef>
            </a:pPr>
            <a:r>
              <a:rPr lang="en-US" sz="2499">
                <a:solidFill>
                  <a:srgbClr val="FFFFFF"/>
                </a:solidFill>
                <a:latin typeface="Black Mango"/>
              </a:rPr>
              <a:t>Ice plant</a:t>
            </a:r>
          </a:p>
          <a:p>
            <a:pPr>
              <a:lnSpc>
                <a:spcPts val="3499"/>
              </a:lnSpc>
              <a:spcBef>
                <a:spcPct val="0"/>
              </a:spcBef>
            </a:pPr>
            <a:r>
              <a:rPr lang="en-US" sz="2499">
                <a:solidFill>
                  <a:srgbClr val="FFFFFF"/>
                </a:solidFill>
                <a:latin typeface="Black Mango"/>
              </a:rPr>
              <a:t>Samphire</a:t>
            </a:r>
          </a:p>
          <a:p>
            <a:pPr>
              <a:lnSpc>
                <a:spcPts val="3499"/>
              </a:lnSpc>
              <a:spcBef>
                <a:spcPct val="0"/>
              </a:spcBef>
            </a:pPr>
            <a:r>
              <a:rPr lang="en-US" sz="2499">
                <a:solidFill>
                  <a:srgbClr val="FFFFFF"/>
                </a:solidFill>
                <a:latin typeface="Black Mango"/>
              </a:rPr>
              <a:t>Sea blite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4137355" y="1333075"/>
            <a:ext cx="5376772" cy="5606036"/>
          </a:xfrm>
          <a:custGeom>
            <a:avLst/>
            <a:gdLst/>
            <a:ahLst/>
            <a:cxnLst/>
            <a:rect l="l" t="t" r="r" b="b"/>
            <a:pathLst>
              <a:path w="5376772" h="5606036">
                <a:moveTo>
                  <a:pt x="0" y="0"/>
                </a:moveTo>
                <a:lnTo>
                  <a:pt x="5376772" y="0"/>
                </a:lnTo>
                <a:lnTo>
                  <a:pt x="5376772" y="5606036"/>
                </a:lnTo>
                <a:lnTo>
                  <a:pt x="0" y="5606036"/>
                </a:lnTo>
                <a:lnTo>
                  <a:pt x="0" y="0"/>
                </a:lnTo>
                <a:close/>
              </a:path>
            </a:pathLst>
          </a:custGeom>
          <a:blipFill>
            <a:blip r:embed="rId2"/>
            <a:stretch>
              <a:fillRect/>
            </a:stretch>
          </a:blipFill>
        </p:spPr>
        <p:txBody>
          <a:bodyPr/>
          <a:lstStyle/>
          <a:p>
            <a:endParaRPr lang="en-AU"/>
          </a:p>
        </p:txBody>
      </p:sp>
      <p:sp>
        <p:nvSpPr>
          <p:cNvPr id="3" name="Freeform 3"/>
          <p:cNvSpPr/>
          <p:nvPr/>
        </p:nvSpPr>
        <p:spPr>
          <a:xfrm>
            <a:off x="243913" y="4211458"/>
            <a:ext cx="3573865" cy="2595469"/>
          </a:xfrm>
          <a:custGeom>
            <a:avLst/>
            <a:gdLst/>
            <a:ahLst/>
            <a:cxnLst/>
            <a:rect l="l" t="t" r="r" b="b"/>
            <a:pathLst>
              <a:path w="3573865" h="2595469">
                <a:moveTo>
                  <a:pt x="0" y="0"/>
                </a:moveTo>
                <a:lnTo>
                  <a:pt x="3573866" y="0"/>
                </a:lnTo>
                <a:lnTo>
                  <a:pt x="3573866" y="2595468"/>
                </a:lnTo>
                <a:lnTo>
                  <a:pt x="0" y="2595468"/>
                </a:lnTo>
                <a:lnTo>
                  <a:pt x="0" y="0"/>
                </a:lnTo>
                <a:close/>
              </a:path>
            </a:pathLst>
          </a:custGeom>
          <a:blipFill>
            <a:blip r:embed="rId3"/>
            <a:stretch>
              <a:fillRect/>
            </a:stretch>
          </a:blipFill>
        </p:spPr>
        <p:txBody>
          <a:bodyPr/>
          <a:lstStyle/>
          <a:p>
            <a:endParaRPr lang="en-AU"/>
          </a:p>
        </p:txBody>
      </p:sp>
      <p:sp>
        <p:nvSpPr>
          <p:cNvPr id="4" name="Freeform 4"/>
          <p:cNvSpPr/>
          <p:nvPr/>
        </p:nvSpPr>
        <p:spPr>
          <a:xfrm>
            <a:off x="731520" y="-84413"/>
            <a:ext cx="4213220" cy="4039424"/>
          </a:xfrm>
          <a:custGeom>
            <a:avLst/>
            <a:gdLst/>
            <a:ahLst/>
            <a:cxnLst/>
            <a:rect l="l" t="t" r="r" b="b"/>
            <a:pathLst>
              <a:path w="4213220" h="4039424">
                <a:moveTo>
                  <a:pt x="0" y="0"/>
                </a:moveTo>
                <a:lnTo>
                  <a:pt x="4213220" y="0"/>
                </a:lnTo>
                <a:lnTo>
                  <a:pt x="4213220" y="4039424"/>
                </a:lnTo>
                <a:lnTo>
                  <a:pt x="0" y="4039424"/>
                </a:lnTo>
                <a:lnTo>
                  <a:pt x="0" y="0"/>
                </a:lnTo>
                <a:close/>
              </a:path>
            </a:pathLst>
          </a:custGeom>
          <a:blipFill>
            <a:blip r:embed="rId4">
              <a:alphaModFix amt="25000"/>
              <a:extLst>
                <a:ext uri="{96DAC541-7B7A-43D3-8B79-37D633B846F1}">
                  <asvg:svgBlip xmlns:asvg="http://schemas.microsoft.com/office/drawing/2016/SVG/main" r:embed="rId5"/>
                </a:ext>
              </a:extLst>
            </a:blip>
            <a:stretch>
              <a:fillRect/>
            </a:stretch>
          </a:blipFill>
        </p:spPr>
        <p:txBody>
          <a:bodyPr/>
          <a:lstStyle/>
          <a:p>
            <a:endParaRPr lang="en-AU"/>
          </a:p>
        </p:txBody>
      </p:sp>
      <p:sp>
        <p:nvSpPr>
          <p:cNvPr id="5" name="TextBox 5"/>
          <p:cNvSpPr txBox="1"/>
          <p:nvPr/>
        </p:nvSpPr>
        <p:spPr>
          <a:xfrm>
            <a:off x="243913" y="531671"/>
            <a:ext cx="3288977" cy="3198063"/>
          </a:xfrm>
          <a:prstGeom prst="rect">
            <a:avLst/>
          </a:prstGeom>
        </p:spPr>
        <p:txBody>
          <a:bodyPr lIns="0" tIns="0" rIns="0" bIns="0" rtlCol="0" anchor="t">
            <a:spAutoFit/>
          </a:bodyPr>
          <a:lstStyle/>
          <a:p>
            <a:pPr>
              <a:lnSpc>
                <a:spcPts val="3500"/>
              </a:lnSpc>
            </a:pPr>
            <a:r>
              <a:rPr lang="en-US" sz="2500">
                <a:solidFill>
                  <a:srgbClr val="E2704D"/>
                </a:solidFill>
                <a:latin typeface="Black Mango"/>
              </a:rPr>
              <a:t>Queensland </a:t>
            </a:r>
          </a:p>
          <a:p>
            <a:pPr>
              <a:lnSpc>
                <a:spcPts val="3500"/>
              </a:lnSpc>
              <a:spcBef>
                <a:spcPct val="0"/>
              </a:spcBef>
            </a:pPr>
            <a:r>
              <a:rPr lang="en-US" sz="2500">
                <a:solidFill>
                  <a:srgbClr val="FFFFFF"/>
                </a:solidFill>
                <a:latin typeface="Black Mango"/>
              </a:rPr>
              <a:t>Turrbal, Brisbane</a:t>
            </a:r>
          </a:p>
          <a:p>
            <a:pPr>
              <a:lnSpc>
                <a:spcPts val="3395"/>
              </a:lnSpc>
              <a:spcBef>
                <a:spcPct val="0"/>
              </a:spcBef>
            </a:pPr>
            <a:r>
              <a:rPr lang="en-US" sz="2425">
                <a:solidFill>
                  <a:srgbClr val="FFFFFF"/>
                </a:solidFill>
                <a:latin typeface="Black Mango"/>
              </a:rPr>
              <a:t>Bunya nuts</a:t>
            </a:r>
          </a:p>
          <a:p>
            <a:pPr>
              <a:lnSpc>
                <a:spcPts val="3675"/>
              </a:lnSpc>
              <a:spcBef>
                <a:spcPct val="0"/>
              </a:spcBef>
            </a:pPr>
            <a:endParaRPr lang="en-US" sz="2425">
              <a:solidFill>
                <a:srgbClr val="FFFFFF"/>
              </a:solidFill>
              <a:latin typeface="Black Mango"/>
            </a:endParaRPr>
          </a:p>
          <a:p>
            <a:pPr>
              <a:lnSpc>
                <a:spcPts val="3675"/>
              </a:lnSpc>
              <a:spcBef>
                <a:spcPct val="0"/>
              </a:spcBef>
            </a:pPr>
            <a:r>
              <a:rPr lang="en-US" sz="2625">
                <a:solidFill>
                  <a:srgbClr val="FFFFFF"/>
                </a:solidFill>
                <a:latin typeface="Black Mango"/>
              </a:rPr>
              <a:t>Gurrumbibarra, Qld</a:t>
            </a:r>
          </a:p>
          <a:p>
            <a:pPr>
              <a:lnSpc>
                <a:spcPts val="3675"/>
              </a:lnSpc>
              <a:spcBef>
                <a:spcPct val="0"/>
              </a:spcBef>
            </a:pPr>
            <a:r>
              <a:rPr lang="en-US" sz="2625">
                <a:solidFill>
                  <a:srgbClr val="FFFFFF"/>
                </a:solidFill>
                <a:latin typeface="Black Mango"/>
              </a:rPr>
              <a:t>Native tamarind</a:t>
            </a:r>
          </a:p>
          <a:p>
            <a:pPr>
              <a:lnSpc>
                <a:spcPts val="4107"/>
              </a:lnSpc>
              <a:spcBef>
                <a:spcPct val="0"/>
              </a:spcBef>
            </a:pPr>
            <a:endParaRPr lang="en-US" sz="2625">
              <a:solidFill>
                <a:srgbClr val="FFFFFF"/>
              </a:solidFill>
              <a:latin typeface="Black Mang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013364" y="353154"/>
            <a:ext cx="4593129" cy="6156357"/>
          </a:xfrm>
          <a:custGeom>
            <a:avLst/>
            <a:gdLst/>
            <a:ahLst/>
            <a:cxnLst/>
            <a:rect l="l" t="t" r="r" b="b"/>
            <a:pathLst>
              <a:path w="4593129" h="6156357">
                <a:moveTo>
                  <a:pt x="0" y="0"/>
                </a:moveTo>
                <a:lnTo>
                  <a:pt x="4593129" y="0"/>
                </a:lnTo>
                <a:lnTo>
                  <a:pt x="4593129" y="6156357"/>
                </a:lnTo>
                <a:lnTo>
                  <a:pt x="0" y="6156357"/>
                </a:lnTo>
                <a:lnTo>
                  <a:pt x="0" y="0"/>
                </a:lnTo>
                <a:close/>
              </a:path>
            </a:pathLst>
          </a:custGeom>
          <a:blipFill>
            <a:blip r:embed="rId2"/>
            <a:stretch>
              <a:fillRect/>
            </a:stretch>
          </a:blipFill>
        </p:spPr>
        <p:txBody>
          <a:bodyPr/>
          <a:lstStyle/>
          <a:p>
            <a:endParaRPr lang="en-AU"/>
          </a:p>
        </p:txBody>
      </p:sp>
      <p:sp>
        <p:nvSpPr>
          <p:cNvPr id="3" name="Freeform 3"/>
          <p:cNvSpPr/>
          <p:nvPr/>
        </p:nvSpPr>
        <p:spPr>
          <a:xfrm>
            <a:off x="262261" y="4537402"/>
            <a:ext cx="3999859" cy="2620083"/>
          </a:xfrm>
          <a:custGeom>
            <a:avLst/>
            <a:gdLst/>
            <a:ahLst/>
            <a:cxnLst/>
            <a:rect l="l" t="t" r="r" b="b"/>
            <a:pathLst>
              <a:path w="3999859" h="2620083">
                <a:moveTo>
                  <a:pt x="0" y="0"/>
                </a:moveTo>
                <a:lnTo>
                  <a:pt x="3999859" y="0"/>
                </a:lnTo>
                <a:lnTo>
                  <a:pt x="3999859" y="2620083"/>
                </a:lnTo>
                <a:lnTo>
                  <a:pt x="0" y="2620083"/>
                </a:lnTo>
                <a:lnTo>
                  <a:pt x="0" y="0"/>
                </a:lnTo>
                <a:close/>
              </a:path>
            </a:pathLst>
          </a:custGeom>
          <a:blipFill>
            <a:blip r:embed="rId3"/>
            <a:stretch>
              <a:fillRect t="-6443" b="-6443"/>
            </a:stretch>
          </a:blipFill>
        </p:spPr>
        <p:txBody>
          <a:bodyPr/>
          <a:lstStyle/>
          <a:p>
            <a:endParaRPr lang="en-AU"/>
          </a:p>
        </p:txBody>
      </p:sp>
      <p:sp>
        <p:nvSpPr>
          <p:cNvPr id="4" name="TextBox 4"/>
          <p:cNvSpPr txBox="1"/>
          <p:nvPr/>
        </p:nvSpPr>
        <p:spPr>
          <a:xfrm>
            <a:off x="262261" y="296004"/>
            <a:ext cx="4358216" cy="4126318"/>
          </a:xfrm>
          <a:prstGeom prst="rect">
            <a:avLst/>
          </a:prstGeom>
        </p:spPr>
        <p:txBody>
          <a:bodyPr lIns="0" tIns="0" rIns="0" bIns="0" rtlCol="0" anchor="t">
            <a:spAutoFit/>
          </a:bodyPr>
          <a:lstStyle/>
          <a:p>
            <a:pPr>
              <a:lnSpc>
                <a:spcPts val="3985"/>
              </a:lnSpc>
              <a:spcBef>
                <a:spcPct val="0"/>
              </a:spcBef>
            </a:pPr>
            <a:r>
              <a:rPr lang="en-US" sz="2846">
                <a:solidFill>
                  <a:srgbClr val="E2704D"/>
                </a:solidFill>
                <a:latin typeface="Black Mango"/>
              </a:rPr>
              <a:t>Arrernte, Central Australia, NT</a:t>
            </a:r>
          </a:p>
          <a:p>
            <a:pPr>
              <a:lnSpc>
                <a:spcPts val="3145"/>
              </a:lnSpc>
              <a:spcBef>
                <a:spcPct val="0"/>
              </a:spcBef>
            </a:pPr>
            <a:r>
              <a:rPr lang="en-US" sz="2246">
                <a:solidFill>
                  <a:srgbClr val="FFFFFF"/>
                </a:solidFill>
                <a:latin typeface="Black Mango"/>
              </a:rPr>
              <a:t>Desert limes</a:t>
            </a:r>
          </a:p>
          <a:p>
            <a:pPr>
              <a:lnSpc>
                <a:spcPts val="3145"/>
              </a:lnSpc>
              <a:spcBef>
                <a:spcPct val="0"/>
              </a:spcBef>
            </a:pPr>
            <a:r>
              <a:rPr lang="en-US" sz="2246">
                <a:solidFill>
                  <a:srgbClr val="FFFFFF"/>
                </a:solidFill>
                <a:latin typeface="Black Mango"/>
              </a:rPr>
              <a:t>Bush tomato – kutjera or desert raisin</a:t>
            </a:r>
          </a:p>
          <a:p>
            <a:pPr>
              <a:lnSpc>
                <a:spcPts val="3145"/>
              </a:lnSpc>
              <a:spcBef>
                <a:spcPct val="0"/>
              </a:spcBef>
            </a:pPr>
            <a:r>
              <a:rPr lang="en-US" sz="2246">
                <a:solidFill>
                  <a:srgbClr val="FFFFFF"/>
                </a:solidFill>
                <a:latin typeface="Black Mango"/>
              </a:rPr>
              <a:t>Green ants</a:t>
            </a:r>
          </a:p>
          <a:p>
            <a:pPr>
              <a:lnSpc>
                <a:spcPts val="3145"/>
              </a:lnSpc>
              <a:spcBef>
                <a:spcPct val="0"/>
              </a:spcBef>
            </a:pPr>
            <a:r>
              <a:rPr lang="en-US" sz="2246">
                <a:solidFill>
                  <a:srgbClr val="FFFFFF"/>
                </a:solidFill>
                <a:latin typeface="Black Mango"/>
              </a:rPr>
              <a:t>blood limes</a:t>
            </a:r>
          </a:p>
          <a:p>
            <a:pPr>
              <a:lnSpc>
                <a:spcPts val="3145"/>
              </a:lnSpc>
              <a:spcBef>
                <a:spcPct val="0"/>
              </a:spcBef>
            </a:pPr>
            <a:r>
              <a:rPr lang="en-US" sz="2246">
                <a:solidFill>
                  <a:srgbClr val="FFFFFF"/>
                </a:solidFill>
                <a:latin typeface="Black Mango"/>
              </a:rPr>
              <a:t>Mparntwe, NT</a:t>
            </a:r>
          </a:p>
          <a:p>
            <a:pPr>
              <a:lnSpc>
                <a:spcPts val="3145"/>
              </a:lnSpc>
              <a:spcBef>
                <a:spcPct val="0"/>
              </a:spcBef>
            </a:pPr>
            <a:r>
              <a:rPr lang="en-US" sz="2246">
                <a:solidFill>
                  <a:srgbClr val="FFFFFF"/>
                </a:solidFill>
                <a:latin typeface="Black Mango"/>
              </a:rPr>
              <a:t>Wattleseed (acacia)</a:t>
            </a:r>
          </a:p>
          <a:p>
            <a:pPr>
              <a:lnSpc>
                <a:spcPts val="3145"/>
              </a:lnSpc>
              <a:spcBef>
                <a:spcPct val="0"/>
              </a:spcBef>
            </a:pPr>
            <a:r>
              <a:rPr lang="en-US" sz="2246">
                <a:solidFill>
                  <a:srgbClr val="FFFFFF"/>
                </a:solidFill>
                <a:latin typeface="Black Mango"/>
              </a:rPr>
              <a:t>Gurrumbibarra, NT</a:t>
            </a:r>
          </a:p>
        </p:txBody>
      </p:sp>
      <p:sp>
        <p:nvSpPr>
          <p:cNvPr id="5" name="Freeform 5"/>
          <p:cNvSpPr/>
          <p:nvPr/>
        </p:nvSpPr>
        <p:spPr>
          <a:xfrm>
            <a:off x="719036" y="1945219"/>
            <a:ext cx="3901440" cy="2055304"/>
          </a:xfrm>
          <a:custGeom>
            <a:avLst/>
            <a:gdLst/>
            <a:ahLst/>
            <a:cxnLst/>
            <a:rect l="l" t="t" r="r" b="b"/>
            <a:pathLst>
              <a:path w="3901440" h="2055304">
                <a:moveTo>
                  <a:pt x="0" y="0"/>
                </a:moveTo>
                <a:lnTo>
                  <a:pt x="3901440" y="0"/>
                </a:lnTo>
                <a:lnTo>
                  <a:pt x="3901440" y="2055304"/>
                </a:lnTo>
                <a:lnTo>
                  <a:pt x="0" y="20553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3516250" y="1669297"/>
            <a:ext cx="2926080" cy="2926080"/>
          </a:xfrm>
          <a:custGeom>
            <a:avLst/>
            <a:gdLst/>
            <a:ahLst/>
            <a:cxnLst/>
            <a:rect l="l" t="t" r="r" b="b"/>
            <a:pathLst>
              <a:path w="2926080" h="2926080">
                <a:moveTo>
                  <a:pt x="0" y="0"/>
                </a:moveTo>
                <a:lnTo>
                  <a:pt x="2926080" y="0"/>
                </a:lnTo>
                <a:lnTo>
                  <a:pt x="2926080" y="2926080"/>
                </a:lnTo>
                <a:lnTo>
                  <a:pt x="0" y="29260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6180" y="1126547"/>
            <a:ext cx="3740637" cy="5457133"/>
          </a:xfrm>
          <a:custGeom>
            <a:avLst/>
            <a:gdLst/>
            <a:ahLst/>
            <a:cxnLst/>
            <a:rect l="l" t="t" r="r" b="b"/>
            <a:pathLst>
              <a:path w="3740637" h="5457133">
                <a:moveTo>
                  <a:pt x="0" y="0"/>
                </a:moveTo>
                <a:lnTo>
                  <a:pt x="3740636" y="0"/>
                </a:lnTo>
                <a:lnTo>
                  <a:pt x="3740636" y="5457133"/>
                </a:lnTo>
                <a:lnTo>
                  <a:pt x="0" y="5457133"/>
                </a:lnTo>
                <a:lnTo>
                  <a:pt x="0" y="0"/>
                </a:lnTo>
                <a:close/>
              </a:path>
            </a:pathLst>
          </a:custGeom>
          <a:blipFill>
            <a:blip r:embed="rId2"/>
            <a:stretch>
              <a:fillRect l="-11692" r="-32304"/>
            </a:stretch>
          </a:blipFill>
        </p:spPr>
        <p:txBody>
          <a:bodyPr/>
          <a:lstStyle/>
          <a:p>
            <a:endParaRPr lang="en-AU"/>
          </a:p>
        </p:txBody>
      </p:sp>
      <p:sp>
        <p:nvSpPr>
          <p:cNvPr id="3" name="TextBox 3"/>
          <p:cNvSpPr txBox="1"/>
          <p:nvPr/>
        </p:nvSpPr>
        <p:spPr>
          <a:xfrm>
            <a:off x="4666533" y="338023"/>
            <a:ext cx="5087067" cy="489509"/>
          </a:xfrm>
          <a:prstGeom prst="rect">
            <a:avLst/>
          </a:prstGeom>
        </p:spPr>
        <p:txBody>
          <a:bodyPr lIns="0" tIns="0" rIns="0" bIns="0" rtlCol="0" anchor="t">
            <a:spAutoFit/>
          </a:bodyPr>
          <a:lstStyle/>
          <a:p>
            <a:pPr algn="l">
              <a:lnSpc>
                <a:spcPts val="3994"/>
              </a:lnSpc>
            </a:pPr>
            <a:r>
              <a:rPr lang="en-US" sz="2853" spc="42">
                <a:solidFill>
                  <a:srgbClr val="E2704D"/>
                </a:solidFill>
                <a:latin typeface="Montserrat Classic"/>
              </a:rPr>
              <a:t>ARABELLA DOUGLAS</a:t>
            </a:r>
          </a:p>
        </p:txBody>
      </p:sp>
      <p:sp>
        <p:nvSpPr>
          <p:cNvPr id="4" name="TextBox 4"/>
          <p:cNvSpPr txBox="1"/>
          <p:nvPr/>
        </p:nvSpPr>
        <p:spPr>
          <a:xfrm>
            <a:off x="4045455" y="950712"/>
            <a:ext cx="5510264" cy="6291595"/>
          </a:xfrm>
          <a:prstGeom prst="rect">
            <a:avLst/>
          </a:prstGeom>
        </p:spPr>
        <p:txBody>
          <a:bodyPr lIns="0" tIns="0" rIns="0" bIns="0" rtlCol="0" anchor="t">
            <a:spAutoFit/>
          </a:bodyPr>
          <a:lstStyle/>
          <a:p>
            <a:pPr algn="ctr">
              <a:lnSpc>
                <a:spcPts val="1679"/>
              </a:lnSpc>
            </a:pPr>
            <a:r>
              <a:rPr lang="en-US" sz="1432" spc="21">
                <a:solidFill>
                  <a:srgbClr val="FFFFFF"/>
                </a:solidFill>
                <a:latin typeface="Montserrat Light"/>
              </a:rPr>
              <a:t>Arabella is a Minyungbul Bundjalung woman. Arabella leads Currie Country Group, a Traditional Owner organisation</a:t>
            </a:r>
          </a:p>
          <a:p>
            <a:pPr algn="ctr">
              <a:lnSpc>
                <a:spcPts val="1679"/>
              </a:lnSpc>
            </a:pPr>
            <a:r>
              <a:rPr lang="en-US" sz="1432" spc="21">
                <a:solidFill>
                  <a:srgbClr val="FFFFFF"/>
                </a:solidFill>
                <a:latin typeface="Montserrat Light"/>
              </a:rPr>
              <a:t>with grace and grit, imagination, and intellect.</a:t>
            </a:r>
          </a:p>
          <a:p>
            <a:pPr algn="ctr">
              <a:lnSpc>
                <a:spcPts val="1679"/>
              </a:lnSpc>
            </a:pPr>
            <a:r>
              <a:rPr lang="en-US" sz="1432" spc="21">
                <a:solidFill>
                  <a:srgbClr val="FFFFFF"/>
                </a:solidFill>
                <a:latin typeface="Montserrat Light"/>
              </a:rPr>
              <a:t> </a:t>
            </a:r>
          </a:p>
          <a:p>
            <a:pPr algn="ctr">
              <a:lnSpc>
                <a:spcPts val="1679"/>
              </a:lnSpc>
            </a:pPr>
            <a:r>
              <a:rPr lang="en-US" sz="1432" spc="21">
                <a:solidFill>
                  <a:srgbClr val="FFFFFF"/>
                </a:solidFill>
                <a:latin typeface="Montserrat Light"/>
              </a:rPr>
              <a:t>Food is a powerful force for social, economic and environment change. Arabella is a food activist,</a:t>
            </a:r>
          </a:p>
          <a:p>
            <a:pPr algn="ctr">
              <a:lnSpc>
                <a:spcPts val="1679"/>
              </a:lnSpc>
            </a:pPr>
            <a:r>
              <a:rPr lang="en-US" sz="1432" spc="21">
                <a:solidFill>
                  <a:srgbClr val="FFFFFF"/>
                </a:solidFill>
                <a:latin typeface="Montserrat Light"/>
              </a:rPr>
              <a:t>supported by her professional skills as a lawyer, economist, and PhD scholar, and grounded in her</a:t>
            </a:r>
          </a:p>
          <a:p>
            <a:pPr algn="ctr">
              <a:lnSpc>
                <a:spcPts val="1679"/>
              </a:lnSpc>
            </a:pPr>
            <a:r>
              <a:rPr lang="en-US" sz="1432" spc="21">
                <a:solidFill>
                  <a:srgbClr val="FFFFFF"/>
                </a:solidFill>
                <a:latin typeface="Montserrat Light"/>
              </a:rPr>
              <a:t>cultural practices.  </a:t>
            </a:r>
          </a:p>
          <a:p>
            <a:pPr algn="ctr">
              <a:lnSpc>
                <a:spcPts val="1679"/>
              </a:lnSpc>
            </a:pPr>
            <a:endParaRPr lang="en-US" sz="1432" spc="21">
              <a:solidFill>
                <a:srgbClr val="FFFFFF"/>
              </a:solidFill>
              <a:latin typeface="Montserrat Light"/>
            </a:endParaRPr>
          </a:p>
          <a:p>
            <a:pPr algn="ctr">
              <a:lnSpc>
                <a:spcPts val="1679"/>
              </a:lnSpc>
            </a:pPr>
            <a:r>
              <a:rPr lang="en-US" sz="1432" spc="21">
                <a:solidFill>
                  <a:srgbClr val="FFFFFF"/>
                </a:solidFill>
                <a:latin typeface="Montserrat Light"/>
              </a:rPr>
              <a:t> </a:t>
            </a:r>
          </a:p>
          <a:p>
            <a:pPr algn="ctr">
              <a:lnSpc>
                <a:spcPts val="1679"/>
              </a:lnSpc>
            </a:pPr>
            <a:r>
              <a:rPr lang="en-US" sz="1432" spc="21">
                <a:solidFill>
                  <a:srgbClr val="FFFFFF"/>
                </a:solidFill>
                <a:latin typeface="Montserrat Light"/>
              </a:rPr>
              <a:t>Arabella is committed to reshaping her nation and applying First Nation sciences in leading an</a:t>
            </a:r>
          </a:p>
          <a:p>
            <a:pPr algn="ctr">
              <a:lnSpc>
                <a:spcPts val="1679"/>
              </a:lnSpc>
            </a:pPr>
            <a:r>
              <a:rPr lang="en-US" sz="1432" spc="21">
                <a:solidFill>
                  <a:srgbClr val="FFFFFF"/>
                </a:solidFill>
                <a:latin typeface="Montserrat Light"/>
              </a:rPr>
              <a:t>alternate response to the climate crisis using Indigenous sciences.</a:t>
            </a:r>
          </a:p>
          <a:p>
            <a:pPr algn="ctr">
              <a:lnSpc>
                <a:spcPts val="1679"/>
              </a:lnSpc>
            </a:pPr>
            <a:endParaRPr lang="en-US" sz="1432" spc="21">
              <a:solidFill>
                <a:srgbClr val="FFFFFF"/>
              </a:solidFill>
              <a:latin typeface="Montserrat Light"/>
            </a:endParaRPr>
          </a:p>
          <a:p>
            <a:pPr algn="ctr">
              <a:lnSpc>
                <a:spcPts val="1679"/>
              </a:lnSpc>
            </a:pPr>
            <a:endParaRPr lang="en-US" sz="1432" spc="21">
              <a:solidFill>
                <a:srgbClr val="FFFFFF"/>
              </a:solidFill>
              <a:latin typeface="Montserrat Light"/>
            </a:endParaRPr>
          </a:p>
          <a:p>
            <a:pPr algn="ctr">
              <a:lnSpc>
                <a:spcPts val="1679"/>
              </a:lnSpc>
            </a:pPr>
            <a:r>
              <a:rPr lang="en-US" sz="1432" spc="21">
                <a:solidFill>
                  <a:srgbClr val="FFFFFF"/>
                </a:solidFill>
                <a:latin typeface="Montserrat Light"/>
              </a:rPr>
              <a:t>Arabella's recent contribution to the climate crisis was Bundjalung Nation Flood Report 2022 and advocating at the United Nations 2023</a:t>
            </a:r>
          </a:p>
          <a:p>
            <a:pPr algn="ctr">
              <a:lnSpc>
                <a:spcPts val="1679"/>
              </a:lnSpc>
            </a:pPr>
            <a:endParaRPr lang="en-US" sz="1432" spc="21">
              <a:solidFill>
                <a:srgbClr val="FFFFFF"/>
              </a:solidFill>
              <a:latin typeface="Montserrat Light"/>
            </a:endParaRPr>
          </a:p>
          <a:p>
            <a:pPr algn="ctr">
              <a:lnSpc>
                <a:spcPts val="1679"/>
              </a:lnSpc>
            </a:pPr>
            <a:r>
              <a:rPr lang="en-US" sz="1432" spc="21">
                <a:solidFill>
                  <a:srgbClr val="FFFFFF"/>
                </a:solidFill>
                <a:latin typeface="Montserrat Light"/>
              </a:rPr>
              <a:t>Arabella champions the importance of native ingredients within the framework of Aboriginal</a:t>
            </a:r>
          </a:p>
          <a:p>
            <a:pPr algn="ctr">
              <a:lnSpc>
                <a:spcPts val="1679"/>
              </a:lnSpc>
            </a:pPr>
            <a:r>
              <a:rPr lang="en-US" sz="1432" spc="21">
                <a:solidFill>
                  <a:srgbClr val="FFFFFF"/>
                </a:solidFill>
                <a:latin typeface="Montserrat Light"/>
              </a:rPr>
              <a:t>philosophy and the inherent value of food’s connection to the land on which it’s grown. </a:t>
            </a:r>
          </a:p>
          <a:p>
            <a:pPr algn="ctr">
              <a:lnSpc>
                <a:spcPts val="1679"/>
              </a:lnSpc>
            </a:pPr>
            <a:r>
              <a:rPr lang="en-US" sz="1432" spc="21">
                <a:solidFill>
                  <a:srgbClr val="FFFFFF"/>
                </a:solidFill>
                <a:latin typeface="Montserrat Light"/>
              </a:rPr>
              <a:t>Currie Country – A First Nation cousin consortium based on her traditional lands of the Tweed Coast.</a:t>
            </a:r>
          </a:p>
          <a:p>
            <a:pPr algn="ctr">
              <a:lnSpc>
                <a:spcPts val="1679"/>
              </a:lnSpc>
            </a:pPr>
            <a:endParaRPr lang="en-US" sz="1432" spc="21">
              <a:solidFill>
                <a:srgbClr val="FFFFFF"/>
              </a:solidFill>
              <a:latin typeface="Montserrat Light"/>
            </a:endParaRPr>
          </a:p>
          <a:p>
            <a:pPr algn="ctr">
              <a:lnSpc>
                <a:spcPts val="1679"/>
              </a:lnSpc>
            </a:pPr>
            <a:r>
              <a:rPr lang="en-US" sz="1432" spc="21">
                <a:solidFill>
                  <a:srgbClr val="FFFFFF"/>
                </a:solidFill>
                <a:latin typeface="Montserrat Light"/>
              </a:rPr>
              <a:t>www.curriecountry.com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772644" y="3364230"/>
            <a:ext cx="2208312" cy="529590"/>
          </a:xfrm>
          <a:prstGeom prst="rect">
            <a:avLst/>
          </a:prstGeom>
        </p:spPr>
        <p:txBody>
          <a:bodyPr lIns="0" tIns="0" rIns="0" bIns="0" rtlCol="0" anchor="t">
            <a:spAutoFit/>
          </a:bodyPr>
          <a:lstStyle/>
          <a:p>
            <a:pPr algn="ctr">
              <a:lnSpc>
                <a:spcPts val="4409"/>
              </a:lnSpc>
            </a:pPr>
            <a:r>
              <a:rPr lang="en-US" sz="3150">
                <a:solidFill>
                  <a:srgbClr val="FFFFFF"/>
                </a:solidFill>
                <a:latin typeface="Abril Fatface"/>
              </a:rPr>
              <a:t>LORE/LAW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731520" y="2427588"/>
            <a:ext cx="8290560" cy="4323618"/>
          </a:xfrm>
          <a:custGeom>
            <a:avLst/>
            <a:gdLst/>
            <a:ahLst/>
            <a:cxnLst/>
            <a:rect l="l" t="t" r="r" b="b"/>
            <a:pathLst>
              <a:path w="8290560" h="4323618">
                <a:moveTo>
                  <a:pt x="0" y="0"/>
                </a:moveTo>
                <a:lnTo>
                  <a:pt x="8290560" y="0"/>
                </a:lnTo>
                <a:lnTo>
                  <a:pt x="8290560" y="4323618"/>
                </a:lnTo>
                <a:lnTo>
                  <a:pt x="0" y="4323618"/>
                </a:lnTo>
                <a:lnTo>
                  <a:pt x="0" y="0"/>
                </a:lnTo>
                <a:close/>
              </a:path>
            </a:pathLst>
          </a:custGeom>
          <a:blipFill>
            <a:blip r:embed="rId2"/>
            <a:stretch>
              <a:fillRect l="-787" t="-8360" b="-1171"/>
            </a:stretch>
          </a:blipFill>
        </p:spPr>
        <p:txBody>
          <a:bodyPr/>
          <a:lstStyle/>
          <a:p>
            <a:endParaRPr lang="en-AU"/>
          </a:p>
        </p:txBody>
      </p:sp>
      <p:sp>
        <p:nvSpPr>
          <p:cNvPr id="3" name="TextBox 3"/>
          <p:cNvSpPr txBox="1"/>
          <p:nvPr/>
        </p:nvSpPr>
        <p:spPr>
          <a:xfrm>
            <a:off x="423324" y="721995"/>
            <a:ext cx="8263888" cy="1114425"/>
          </a:xfrm>
          <a:prstGeom prst="rect">
            <a:avLst/>
          </a:prstGeom>
        </p:spPr>
        <p:txBody>
          <a:bodyPr lIns="0" tIns="0" rIns="0" bIns="0" rtlCol="0" anchor="t">
            <a:spAutoFit/>
          </a:bodyPr>
          <a:lstStyle/>
          <a:p>
            <a:pPr algn="l">
              <a:lnSpc>
                <a:spcPts val="4400"/>
              </a:lnSpc>
            </a:pPr>
            <a:r>
              <a:rPr lang="en-US" sz="3666">
                <a:solidFill>
                  <a:srgbClr val="FFFFFF"/>
                </a:solidFill>
                <a:latin typeface="Kaushan Script Bold"/>
              </a:rPr>
              <a:t>'what is in the stars in mirrored on the landscape of the earth'</a:t>
            </a:r>
          </a:p>
        </p:txBody>
      </p:sp>
      <p:sp>
        <p:nvSpPr>
          <p:cNvPr id="4" name="TextBox 4"/>
          <p:cNvSpPr txBox="1"/>
          <p:nvPr/>
        </p:nvSpPr>
        <p:spPr>
          <a:xfrm>
            <a:off x="5515537" y="1669203"/>
            <a:ext cx="3171675" cy="296333"/>
          </a:xfrm>
          <a:prstGeom prst="rect">
            <a:avLst/>
          </a:prstGeom>
        </p:spPr>
        <p:txBody>
          <a:bodyPr lIns="0" tIns="0" rIns="0" bIns="0" rtlCol="0" anchor="t">
            <a:spAutoFit/>
          </a:bodyPr>
          <a:lstStyle/>
          <a:p>
            <a:pPr algn="l">
              <a:lnSpc>
                <a:spcPts val="2474"/>
              </a:lnSpc>
            </a:pPr>
            <a:r>
              <a:rPr lang="en-US" sz="1706" spc="170">
                <a:solidFill>
                  <a:srgbClr val="FFFFFF"/>
                </a:solidFill>
                <a:latin typeface="Montserrat Classic Bold"/>
              </a:rPr>
              <a:t>STAR LORES - PHYSICS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026965" y="1062270"/>
            <a:ext cx="7995115" cy="4556405"/>
          </a:xfrm>
          <a:custGeom>
            <a:avLst/>
            <a:gdLst/>
            <a:ahLst/>
            <a:cxnLst/>
            <a:rect l="l" t="t" r="r" b="b"/>
            <a:pathLst>
              <a:path w="7995115" h="4556405">
                <a:moveTo>
                  <a:pt x="0" y="0"/>
                </a:moveTo>
                <a:lnTo>
                  <a:pt x="7995115" y="0"/>
                </a:lnTo>
                <a:lnTo>
                  <a:pt x="7995115" y="4556406"/>
                </a:lnTo>
                <a:lnTo>
                  <a:pt x="0" y="4556406"/>
                </a:lnTo>
                <a:lnTo>
                  <a:pt x="0" y="0"/>
                </a:lnTo>
                <a:close/>
              </a:path>
            </a:pathLst>
          </a:custGeom>
          <a:blipFill>
            <a:blip r:embed="rId2"/>
            <a:stretch>
              <a:fillRect t="-1725" b="-6229"/>
            </a:stretch>
          </a:blipFill>
        </p:spPr>
        <p:txBody>
          <a:bodyPr/>
          <a:lstStyle/>
          <a:p>
            <a:endParaRPr lang="en-AU"/>
          </a:p>
        </p:txBody>
      </p:sp>
      <p:sp>
        <p:nvSpPr>
          <p:cNvPr id="3" name="TextBox 3"/>
          <p:cNvSpPr txBox="1"/>
          <p:nvPr/>
        </p:nvSpPr>
        <p:spPr>
          <a:xfrm>
            <a:off x="1899941" y="6021079"/>
            <a:ext cx="5953719" cy="356235"/>
          </a:xfrm>
          <a:prstGeom prst="rect">
            <a:avLst/>
          </a:prstGeom>
        </p:spPr>
        <p:txBody>
          <a:bodyPr lIns="0" tIns="0" rIns="0" bIns="0" rtlCol="0" anchor="t">
            <a:spAutoFit/>
          </a:bodyPr>
          <a:lstStyle/>
          <a:p>
            <a:pPr algn="ctr">
              <a:lnSpc>
                <a:spcPts val="2940"/>
              </a:lnSpc>
            </a:pPr>
            <a:r>
              <a:rPr lang="en-US" sz="2100">
                <a:solidFill>
                  <a:srgbClr val="FFFFFF"/>
                </a:solidFill>
                <a:latin typeface="Montserrat Classic"/>
              </a:rPr>
              <a:t>BIRD/STAR LORE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55328" y="168051"/>
            <a:ext cx="4721472" cy="3489549"/>
          </a:xfrm>
          <a:custGeom>
            <a:avLst/>
            <a:gdLst/>
            <a:ahLst/>
            <a:cxnLst/>
            <a:rect l="l" t="t" r="r" b="b"/>
            <a:pathLst>
              <a:path w="4721472" h="3489549">
                <a:moveTo>
                  <a:pt x="0" y="0"/>
                </a:moveTo>
                <a:lnTo>
                  <a:pt x="4721472" y="0"/>
                </a:lnTo>
                <a:lnTo>
                  <a:pt x="4721472" y="3489549"/>
                </a:lnTo>
                <a:lnTo>
                  <a:pt x="0" y="3489549"/>
                </a:lnTo>
                <a:lnTo>
                  <a:pt x="0" y="0"/>
                </a:lnTo>
                <a:close/>
              </a:path>
            </a:pathLst>
          </a:custGeom>
          <a:blipFill>
            <a:blip r:embed="rId3"/>
            <a:stretch>
              <a:fillRect l="-15934" r="-55631"/>
            </a:stretch>
          </a:blipFill>
        </p:spPr>
        <p:txBody>
          <a:bodyPr/>
          <a:lstStyle/>
          <a:p>
            <a:endParaRPr lang="en-AU"/>
          </a:p>
        </p:txBody>
      </p:sp>
      <p:sp>
        <p:nvSpPr>
          <p:cNvPr id="3" name="Freeform 3"/>
          <p:cNvSpPr/>
          <p:nvPr/>
        </p:nvSpPr>
        <p:spPr>
          <a:xfrm>
            <a:off x="155328" y="3851483"/>
            <a:ext cx="4721472" cy="3463717"/>
          </a:xfrm>
          <a:custGeom>
            <a:avLst/>
            <a:gdLst/>
            <a:ahLst/>
            <a:cxnLst/>
            <a:rect l="l" t="t" r="r" b="b"/>
            <a:pathLst>
              <a:path w="4721472" h="3463717">
                <a:moveTo>
                  <a:pt x="0" y="0"/>
                </a:moveTo>
                <a:lnTo>
                  <a:pt x="4721472" y="0"/>
                </a:lnTo>
                <a:lnTo>
                  <a:pt x="4721472" y="3463717"/>
                </a:lnTo>
                <a:lnTo>
                  <a:pt x="0" y="3463717"/>
                </a:lnTo>
                <a:lnTo>
                  <a:pt x="0" y="0"/>
                </a:lnTo>
                <a:close/>
              </a:path>
            </a:pathLst>
          </a:custGeom>
          <a:blipFill>
            <a:blip r:embed="rId4"/>
            <a:stretch>
              <a:fillRect l="-35291" r="-8462"/>
            </a:stretch>
          </a:blipFill>
        </p:spPr>
        <p:txBody>
          <a:bodyPr/>
          <a:lstStyle/>
          <a:p>
            <a:endParaRPr lang="en-AU"/>
          </a:p>
        </p:txBody>
      </p:sp>
      <p:sp>
        <p:nvSpPr>
          <p:cNvPr id="4" name="Freeform 4"/>
          <p:cNvSpPr/>
          <p:nvPr/>
        </p:nvSpPr>
        <p:spPr>
          <a:xfrm>
            <a:off x="5116544" y="168051"/>
            <a:ext cx="4499715" cy="3489549"/>
          </a:xfrm>
          <a:custGeom>
            <a:avLst/>
            <a:gdLst/>
            <a:ahLst/>
            <a:cxnLst/>
            <a:rect l="l" t="t" r="r" b="b"/>
            <a:pathLst>
              <a:path w="4499715" h="3489549">
                <a:moveTo>
                  <a:pt x="0" y="0"/>
                </a:moveTo>
                <a:lnTo>
                  <a:pt x="4499715" y="0"/>
                </a:lnTo>
                <a:lnTo>
                  <a:pt x="4499715" y="3489549"/>
                </a:lnTo>
                <a:lnTo>
                  <a:pt x="0" y="3489549"/>
                </a:lnTo>
                <a:lnTo>
                  <a:pt x="0" y="0"/>
                </a:lnTo>
                <a:close/>
              </a:path>
            </a:pathLst>
          </a:custGeom>
          <a:blipFill>
            <a:blip r:embed="rId5"/>
            <a:stretch>
              <a:fillRect l="-3941" t="-12466" r="-9820"/>
            </a:stretch>
          </a:blipFill>
        </p:spPr>
        <p:txBody>
          <a:bodyPr/>
          <a:lstStyle/>
          <a:p>
            <a:endParaRPr lang="en-AU"/>
          </a:p>
        </p:txBody>
      </p:sp>
      <p:sp>
        <p:nvSpPr>
          <p:cNvPr id="5" name="Freeform 5"/>
          <p:cNvSpPr/>
          <p:nvPr/>
        </p:nvSpPr>
        <p:spPr>
          <a:xfrm>
            <a:off x="5005666" y="3657600"/>
            <a:ext cx="4747934" cy="3657600"/>
          </a:xfrm>
          <a:custGeom>
            <a:avLst/>
            <a:gdLst/>
            <a:ahLst/>
            <a:cxnLst/>
            <a:rect l="l" t="t" r="r" b="b"/>
            <a:pathLst>
              <a:path w="4747934" h="3657600">
                <a:moveTo>
                  <a:pt x="0" y="0"/>
                </a:moveTo>
                <a:lnTo>
                  <a:pt x="4747934" y="0"/>
                </a:lnTo>
                <a:lnTo>
                  <a:pt x="4747934" y="3657600"/>
                </a:lnTo>
                <a:lnTo>
                  <a:pt x="0" y="3657600"/>
                </a:lnTo>
                <a:lnTo>
                  <a:pt x="0" y="0"/>
                </a:lnTo>
                <a:close/>
              </a:path>
            </a:pathLst>
          </a:custGeom>
          <a:blipFill>
            <a:blip r:embed="rId6"/>
            <a:stretch>
              <a:fillRect l="-37712" r="-28140"/>
            </a:stretch>
          </a:blipFill>
        </p:spPr>
        <p:txBody>
          <a:bodyPr/>
          <a:lstStyle/>
          <a:p>
            <a:endParaRPr lang="en-AU"/>
          </a:p>
        </p:txBody>
      </p:sp>
      <p:sp>
        <p:nvSpPr>
          <p:cNvPr id="6" name="TextBox 6"/>
          <p:cNvSpPr txBox="1"/>
          <p:nvPr/>
        </p:nvSpPr>
        <p:spPr>
          <a:xfrm>
            <a:off x="3998992" y="3544778"/>
            <a:ext cx="2013347" cy="306705"/>
          </a:xfrm>
          <a:prstGeom prst="rect">
            <a:avLst/>
          </a:prstGeom>
        </p:spPr>
        <p:txBody>
          <a:bodyPr lIns="0" tIns="0" rIns="0" bIns="0" rtlCol="0" anchor="t">
            <a:spAutoFit/>
          </a:bodyPr>
          <a:lstStyle/>
          <a:p>
            <a:pPr algn="ctr">
              <a:lnSpc>
                <a:spcPts val="2520"/>
              </a:lnSpc>
            </a:pPr>
            <a:r>
              <a:rPr lang="en-US" sz="1800">
                <a:solidFill>
                  <a:srgbClr val="FFFFFF"/>
                </a:solidFill>
                <a:latin typeface="Montserrat Classic"/>
              </a:rPr>
              <a:t>Dark Emu -Muran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AutoShape 2"/>
          <p:cNvSpPr/>
          <p:nvPr/>
        </p:nvSpPr>
        <p:spPr>
          <a:xfrm>
            <a:off x="4950915" y="3734234"/>
            <a:ext cx="3556433" cy="2199778"/>
          </a:xfrm>
          <a:prstGeom prst="rect">
            <a:avLst/>
          </a:prstGeom>
          <a:solidFill>
            <a:srgbClr val="FFFFFF"/>
          </a:solidFill>
        </p:spPr>
        <p:txBody>
          <a:bodyPr/>
          <a:lstStyle/>
          <a:p>
            <a:endParaRPr lang="en-AU"/>
          </a:p>
        </p:txBody>
      </p:sp>
      <p:sp>
        <p:nvSpPr>
          <p:cNvPr id="3" name="AutoShape 3"/>
          <p:cNvSpPr/>
          <p:nvPr/>
        </p:nvSpPr>
        <p:spPr>
          <a:xfrm>
            <a:off x="1246514" y="1381188"/>
            <a:ext cx="3556433" cy="2199778"/>
          </a:xfrm>
          <a:prstGeom prst="rect">
            <a:avLst/>
          </a:prstGeom>
          <a:solidFill>
            <a:srgbClr val="FFFFFF"/>
          </a:solidFill>
        </p:spPr>
        <p:txBody>
          <a:bodyPr/>
          <a:lstStyle/>
          <a:p>
            <a:endParaRPr lang="en-AU"/>
          </a:p>
        </p:txBody>
      </p:sp>
      <p:sp>
        <p:nvSpPr>
          <p:cNvPr id="4" name="Freeform 4"/>
          <p:cNvSpPr/>
          <p:nvPr/>
        </p:nvSpPr>
        <p:spPr>
          <a:xfrm>
            <a:off x="4876800" y="298040"/>
            <a:ext cx="4609180" cy="3436194"/>
          </a:xfrm>
          <a:custGeom>
            <a:avLst/>
            <a:gdLst/>
            <a:ahLst/>
            <a:cxnLst/>
            <a:rect l="l" t="t" r="r" b="b"/>
            <a:pathLst>
              <a:path w="4609180" h="3436194">
                <a:moveTo>
                  <a:pt x="0" y="0"/>
                </a:moveTo>
                <a:lnTo>
                  <a:pt x="4609180" y="0"/>
                </a:lnTo>
                <a:lnTo>
                  <a:pt x="4609180" y="3436194"/>
                </a:lnTo>
                <a:lnTo>
                  <a:pt x="0" y="3436194"/>
                </a:lnTo>
                <a:lnTo>
                  <a:pt x="0" y="0"/>
                </a:lnTo>
                <a:close/>
              </a:path>
            </a:pathLst>
          </a:custGeom>
          <a:blipFill>
            <a:blip r:embed="rId3"/>
            <a:stretch>
              <a:fillRect l="-13246" t="-2826" b="-5676"/>
            </a:stretch>
          </a:blipFill>
        </p:spPr>
        <p:txBody>
          <a:bodyPr/>
          <a:lstStyle/>
          <a:p>
            <a:endParaRPr lang="en-AU"/>
          </a:p>
        </p:txBody>
      </p:sp>
      <p:sp>
        <p:nvSpPr>
          <p:cNvPr id="5" name="Freeform 5"/>
          <p:cNvSpPr/>
          <p:nvPr/>
        </p:nvSpPr>
        <p:spPr>
          <a:xfrm>
            <a:off x="0" y="3657600"/>
            <a:ext cx="4950915" cy="3175872"/>
          </a:xfrm>
          <a:custGeom>
            <a:avLst/>
            <a:gdLst/>
            <a:ahLst/>
            <a:cxnLst/>
            <a:rect l="l" t="t" r="r" b="b"/>
            <a:pathLst>
              <a:path w="4950915" h="3175872">
                <a:moveTo>
                  <a:pt x="0" y="0"/>
                </a:moveTo>
                <a:lnTo>
                  <a:pt x="4950915" y="0"/>
                </a:lnTo>
                <a:lnTo>
                  <a:pt x="4950915" y="3175872"/>
                </a:lnTo>
                <a:lnTo>
                  <a:pt x="0" y="3175872"/>
                </a:lnTo>
                <a:lnTo>
                  <a:pt x="0" y="0"/>
                </a:lnTo>
                <a:close/>
              </a:path>
            </a:pathLst>
          </a:custGeom>
          <a:blipFill>
            <a:blip r:embed="rId4"/>
            <a:stretch>
              <a:fillRect t="-19847" r="-9808" b="-8818"/>
            </a:stretch>
          </a:blipFill>
        </p:spPr>
        <p:txBody>
          <a:bodyPr/>
          <a:lstStyle/>
          <a:p>
            <a:endParaRPr lang="en-AU"/>
          </a:p>
        </p:txBody>
      </p:sp>
      <p:sp>
        <p:nvSpPr>
          <p:cNvPr id="6" name="Freeform 6"/>
          <p:cNvSpPr/>
          <p:nvPr/>
        </p:nvSpPr>
        <p:spPr>
          <a:xfrm>
            <a:off x="0" y="298040"/>
            <a:ext cx="4876800" cy="3359560"/>
          </a:xfrm>
          <a:custGeom>
            <a:avLst/>
            <a:gdLst/>
            <a:ahLst/>
            <a:cxnLst/>
            <a:rect l="l" t="t" r="r" b="b"/>
            <a:pathLst>
              <a:path w="4876800" h="3359560">
                <a:moveTo>
                  <a:pt x="0" y="0"/>
                </a:moveTo>
                <a:lnTo>
                  <a:pt x="4876800" y="0"/>
                </a:lnTo>
                <a:lnTo>
                  <a:pt x="4876800" y="3359560"/>
                </a:lnTo>
                <a:lnTo>
                  <a:pt x="0" y="3359560"/>
                </a:lnTo>
                <a:lnTo>
                  <a:pt x="0" y="0"/>
                </a:lnTo>
                <a:close/>
              </a:path>
            </a:pathLst>
          </a:custGeom>
          <a:blipFill>
            <a:blip r:embed="rId5"/>
            <a:stretch>
              <a:fillRect t="-642" r="-8739" b="-2881"/>
            </a:stretch>
          </a:blipFill>
        </p:spPr>
        <p:txBody>
          <a:bodyPr/>
          <a:lstStyle/>
          <a:p>
            <a:endParaRPr lang="en-AU"/>
          </a:p>
        </p:txBody>
      </p:sp>
      <p:sp>
        <p:nvSpPr>
          <p:cNvPr id="7" name="Freeform 7"/>
          <p:cNvSpPr/>
          <p:nvPr/>
        </p:nvSpPr>
        <p:spPr>
          <a:xfrm>
            <a:off x="4950915" y="3722117"/>
            <a:ext cx="3556433" cy="2211895"/>
          </a:xfrm>
          <a:custGeom>
            <a:avLst/>
            <a:gdLst/>
            <a:ahLst/>
            <a:cxnLst/>
            <a:rect l="l" t="t" r="r" b="b"/>
            <a:pathLst>
              <a:path w="3556433" h="2211895">
                <a:moveTo>
                  <a:pt x="0" y="0"/>
                </a:moveTo>
                <a:lnTo>
                  <a:pt x="3556433" y="0"/>
                </a:lnTo>
                <a:lnTo>
                  <a:pt x="3556433" y="2211895"/>
                </a:lnTo>
                <a:lnTo>
                  <a:pt x="0" y="2211895"/>
                </a:lnTo>
                <a:lnTo>
                  <a:pt x="0" y="0"/>
                </a:lnTo>
                <a:close/>
              </a:path>
            </a:pathLst>
          </a:custGeom>
          <a:blipFill>
            <a:blip r:embed="rId6"/>
            <a:stretch>
              <a:fillRect t="-17259" r="-9179"/>
            </a:stretch>
          </a:blipFill>
        </p:spPr>
        <p:txBody>
          <a:bodyPr/>
          <a:lstStyle/>
          <a:p>
            <a:endParaRPr lang="en-AU"/>
          </a:p>
        </p:txBody>
      </p:sp>
      <p:sp>
        <p:nvSpPr>
          <p:cNvPr id="8" name="Freeform 8"/>
          <p:cNvSpPr/>
          <p:nvPr/>
        </p:nvSpPr>
        <p:spPr>
          <a:xfrm>
            <a:off x="4950915" y="3657600"/>
            <a:ext cx="4535064" cy="3175872"/>
          </a:xfrm>
          <a:custGeom>
            <a:avLst/>
            <a:gdLst/>
            <a:ahLst/>
            <a:cxnLst/>
            <a:rect l="l" t="t" r="r" b="b"/>
            <a:pathLst>
              <a:path w="4535064" h="3175872">
                <a:moveTo>
                  <a:pt x="0" y="0"/>
                </a:moveTo>
                <a:lnTo>
                  <a:pt x="4535065" y="0"/>
                </a:lnTo>
                <a:lnTo>
                  <a:pt x="4535065" y="3175872"/>
                </a:lnTo>
                <a:lnTo>
                  <a:pt x="0" y="3175872"/>
                </a:lnTo>
                <a:lnTo>
                  <a:pt x="0" y="0"/>
                </a:lnTo>
                <a:close/>
              </a:path>
            </a:pathLst>
          </a:custGeom>
          <a:blipFill>
            <a:blip r:embed="rId7"/>
            <a:stretch>
              <a:fillRect l="-1541" t="-17700" b="-1628"/>
            </a:stretch>
          </a:blipFill>
        </p:spPr>
        <p:txBody>
          <a:bodyPr/>
          <a:lstStyle/>
          <a:p>
            <a:endParaRPr lang="en-A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3927425" y="3364230"/>
            <a:ext cx="1898749" cy="529590"/>
          </a:xfrm>
          <a:prstGeom prst="rect">
            <a:avLst/>
          </a:prstGeom>
        </p:spPr>
        <p:txBody>
          <a:bodyPr lIns="0" tIns="0" rIns="0" bIns="0" rtlCol="0" anchor="t">
            <a:spAutoFit/>
          </a:bodyPr>
          <a:lstStyle/>
          <a:p>
            <a:pPr algn="ctr">
              <a:lnSpc>
                <a:spcPts val="4409"/>
              </a:lnSpc>
            </a:pPr>
            <a:r>
              <a:rPr lang="en-US" sz="3150">
                <a:solidFill>
                  <a:srgbClr val="FFFFFF"/>
                </a:solidFill>
                <a:latin typeface="Abril Fatface"/>
              </a:rPr>
              <a:t>ANCIENT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1258</Words>
  <Application>Microsoft Office PowerPoint</Application>
  <PresentationFormat>Custom</PresentationFormat>
  <Paragraphs>199</Paragraphs>
  <Slides>24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Calibri</vt:lpstr>
      <vt:lpstr>Arial</vt:lpstr>
      <vt:lpstr>Black Mango Bold</vt:lpstr>
      <vt:lpstr>Montserrat Classic</vt:lpstr>
      <vt:lpstr>Kaushan Script Bold</vt:lpstr>
      <vt:lpstr>Montserrat Classic Bold</vt:lpstr>
      <vt:lpstr>Abril Fatface</vt:lpstr>
      <vt:lpstr>Black Mango</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FIFA 2023 Bennelong Point Opera House pdf</dc:title>
  <dc:creator>Arabella Douglas</dc:creator>
  <cp:lastModifiedBy>Arabella Douglas</cp:lastModifiedBy>
  <cp:revision>1</cp:revision>
  <dcterms:created xsi:type="dcterms:W3CDTF">2006-08-16T00:00:00Z</dcterms:created>
  <dcterms:modified xsi:type="dcterms:W3CDTF">2023-08-15T20:19:04Z</dcterms:modified>
  <dc:identifier>DAFrbwdMQDY</dc:identifier>
</cp:coreProperties>
</file>